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1" r:id="rId2"/>
    <p:sldId id="286" r:id="rId3"/>
    <p:sldId id="291" r:id="rId4"/>
    <p:sldId id="296" r:id="rId5"/>
    <p:sldId id="265" r:id="rId6"/>
    <p:sldId id="307" r:id="rId7"/>
    <p:sldId id="298" r:id="rId8"/>
    <p:sldId id="297" r:id="rId9"/>
    <p:sldId id="306" r:id="rId10"/>
    <p:sldId id="299" r:id="rId11"/>
    <p:sldId id="300" r:id="rId12"/>
    <p:sldId id="302" r:id="rId13"/>
    <p:sldId id="285" r:id="rId14"/>
    <p:sldId id="266" r:id="rId15"/>
    <p:sldId id="267" r:id="rId16"/>
    <p:sldId id="290" r:id="rId17"/>
    <p:sldId id="268" r:id="rId18"/>
    <p:sldId id="269" r:id="rId19"/>
    <p:sldId id="287" r:id="rId20"/>
    <p:sldId id="304" r:id="rId21"/>
    <p:sldId id="288" r:id="rId22"/>
    <p:sldId id="289" r:id="rId23"/>
    <p:sldId id="273" r:id="rId24"/>
    <p:sldId id="272" r:id="rId25"/>
    <p:sldId id="275" r:id="rId26"/>
    <p:sldId id="276" r:id="rId27"/>
    <p:sldId id="277" r:id="rId28"/>
    <p:sldId id="278" r:id="rId29"/>
    <p:sldId id="282" r:id="rId30"/>
    <p:sldId id="271" r:id="rId31"/>
    <p:sldId id="280" r:id="rId32"/>
    <p:sldId id="295" r:id="rId33"/>
    <p:sldId id="293" r:id="rId34"/>
  </p:sldIdLst>
  <p:sldSz cx="9144000" cy="6858000" type="screen4x3"/>
  <p:notesSz cx="6858000" cy="9117013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Rg st="1" end="32"/>
    <p:penClr>
      <a:schemeClr val="tx1"/>
    </p:penClr>
  </p:showPr>
  <p:clrMru>
    <a:srgbClr val="FFCF37"/>
    <a:srgbClr val="EA7550"/>
    <a:srgbClr val="000099"/>
    <a:srgbClr val="238D8A"/>
    <a:srgbClr val="FFFF99"/>
    <a:srgbClr val="EAB200"/>
    <a:srgbClr val="FF6600"/>
    <a:srgbClr val="5DD5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958" autoAdjust="0"/>
    <p:restoredTop sz="94118" autoAdjust="0"/>
  </p:normalViewPr>
  <p:slideViewPr>
    <p:cSldViewPr>
      <p:cViewPr varScale="1">
        <p:scale>
          <a:sx n="100" d="100"/>
          <a:sy n="100" d="100"/>
        </p:scale>
        <p:origin x="-90" y="-258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49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9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9B69359-7AF2-469B-B818-5B758EABD9FF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84213"/>
            <a:ext cx="4557712" cy="3417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30700"/>
            <a:ext cx="50292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6140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97AEE4F-EE7D-4D8F-AA70-7A7D1ADA4AE9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obrazu snímky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Zástupný symbol poznámo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k-SK" altLang="sk-SK" smtClean="0"/>
          </a:p>
        </p:txBody>
      </p:sp>
      <p:sp>
        <p:nvSpPr>
          <p:cNvPr id="36868" name="Zástupný symbol čísla snímky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3446CC-0EE9-46B2-B132-9812F85C3F48}" type="slidenum">
              <a:rPr lang="cs-CZ" altLang="sk-SK"/>
              <a:pPr/>
              <a:t>1</a:t>
            </a:fld>
            <a:endParaRPr lang="cs-CZ" alt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obrazu snímky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Zástupný symbol poznámo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k-SK" altLang="sk-SK" smtClean="0"/>
          </a:p>
        </p:txBody>
      </p:sp>
      <p:sp>
        <p:nvSpPr>
          <p:cNvPr id="37892" name="Zástupný symbol čísla snímky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555B56-E8C5-4F64-8804-24440E3459C6}" type="slidenum">
              <a:rPr lang="cs-CZ" altLang="sk-SK"/>
              <a:pPr/>
              <a:t>5</a:t>
            </a:fld>
            <a:endParaRPr lang="cs-CZ" alt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obrazu snímky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Zástupný symbol poznámo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k-SK" altLang="sk-SK" smtClean="0"/>
          </a:p>
        </p:txBody>
      </p:sp>
      <p:sp>
        <p:nvSpPr>
          <p:cNvPr id="38916" name="Zástupný symbol čísla snímky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9AEFC8-89F7-43ED-851D-37E3CD3BC59F}" type="slidenum">
              <a:rPr lang="cs-CZ" altLang="sk-SK"/>
              <a:pPr/>
              <a:t>6</a:t>
            </a:fld>
            <a:endParaRPr lang="cs-CZ" alt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F41B99-C0A1-4E9A-ACEA-AF5F485466E5}" type="slidenum">
              <a:rPr lang="cs-CZ" altLang="sk-SK"/>
              <a:pPr/>
              <a:t>13</a:t>
            </a:fld>
            <a:endParaRPr lang="cs-CZ" altLang="sk-SK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k-SK" altLang="sk-SK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obrazu snímky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Zástupný symbol poznámo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k-SK" altLang="sk-SK" smtClean="0"/>
          </a:p>
        </p:txBody>
      </p:sp>
      <p:sp>
        <p:nvSpPr>
          <p:cNvPr id="40964" name="Zástupný symbol čísla snímky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ED4981-E199-4799-90FC-87A300682DC7}" type="slidenum">
              <a:rPr lang="cs-CZ" altLang="sk-SK"/>
              <a:pPr/>
              <a:t>19</a:t>
            </a:fld>
            <a:endParaRPr lang="cs-CZ" altLang="sk-S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obrazu snímky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Zástupný symbol poznámo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k-SK" altLang="sk-SK" smtClean="0"/>
          </a:p>
        </p:txBody>
      </p:sp>
      <p:sp>
        <p:nvSpPr>
          <p:cNvPr id="41988" name="Zástupný symbol čísla snímky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82EAF-C227-4004-B7A5-18A501035278}" type="slidenum">
              <a:rPr lang="cs-CZ" altLang="sk-SK"/>
              <a:pPr/>
              <a:t>21</a:t>
            </a:fld>
            <a:endParaRPr lang="cs-CZ" altLang="sk-S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obrazu snímky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Zástupný symbol poznámo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k-SK" altLang="sk-SK" smtClean="0"/>
          </a:p>
        </p:txBody>
      </p:sp>
      <p:sp>
        <p:nvSpPr>
          <p:cNvPr id="43012" name="Zástupný symbol čísla snímky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C09073-3F27-446A-AF40-E7D76D9206DE}" type="slidenum">
              <a:rPr lang="cs-CZ" altLang="sk-SK"/>
              <a:pPr/>
              <a:t>28</a:t>
            </a:fld>
            <a:endParaRPr lang="cs-CZ" altLang="sk-S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878CA3-DA63-4079-9685-70BEA9ED9044}" type="slidenum">
              <a:rPr lang="cs-CZ" altLang="sk-SK"/>
              <a:pPr/>
              <a:t>29</a:t>
            </a:fld>
            <a:endParaRPr lang="cs-CZ" altLang="sk-SK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sk-SK" altLang="sk-SK" smtClean="0"/>
              <a:t>;</a:t>
            </a:r>
            <a:endParaRPr lang="cs-CZ" altLang="sk-SK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obrazu snímky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Zástupný symbol poznámo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sk-SK" altLang="sk-SK" smtClean="0"/>
          </a:p>
        </p:txBody>
      </p:sp>
      <p:sp>
        <p:nvSpPr>
          <p:cNvPr id="45060" name="Zástupný symbol čísla snímky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6BB494-7D34-4284-91F9-9FC4F896E0F9}" type="slidenum">
              <a:rPr lang="cs-CZ" altLang="sk-SK"/>
              <a:pPr/>
              <a:t>31</a:t>
            </a:fld>
            <a:endParaRPr lang="cs-CZ" alt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CF3AA-53D9-47A9-B6E3-06E7A9591F6F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</p:cSld>
  <p:clrMapOvr>
    <a:masterClrMapping/>
  </p:clrMapOvr>
  <p:transition advTm="5000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9DA1D-0AF1-40C8-9894-5822B0842D47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</p:cSld>
  <p:clrMapOvr>
    <a:masterClrMapping/>
  </p:clrMapOvr>
  <p:transition advTm="5000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CE05B-C316-473C-BBFF-336E99F2B71A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</p:cSld>
  <p:clrMapOvr>
    <a:masterClrMapping/>
  </p:clrMapOvr>
  <p:transition advTm="5000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3220D-E328-428A-AF7D-D414B44AD9A8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</p:cSld>
  <p:clrMapOvr>
    <a:masterClrMapping/>
  </p:clrMapOvr>
  <p:transition advTm="5000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6677E-9AE9-4D47-9161-DEE6571682E5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</p:cSld>
  <p:clrMapOvr>
    <a:masterClrMapping/>
  </p:clrMapOvr>
  <p:transition advTm="5000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06B50-025F-4D53-895C-56975A4FDB2A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</p:cSld>
  <p:clrMapOvr>
    <a:masterClrMapping/>
  </p:clrMapOvr>
  <p:transition advTm="5000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BC4ED-E84E-4532-95B2-EADFAF668918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</p:cSld>
  <p:clrMapOvr>
    <a:masterClrMapping/>
  </p:clrMapOvr>
  <p:transition advTm="5000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E940B-DA7C-4160-A1CC-6E77ACB9F350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</p:cSld>
  <p:clrMapOvr>
    <a:masterClrMapping/>
  </p:clrMapOvr>
  <p:transition advTm="5000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65005-075A-49BF-9417-B3600F17BC45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</p:cSld>
  <p:clrMapOvr>
    <a:masterClrMapping/>
  </p:clrMapOvr>
  <p:transition advTm="5000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6D075-88E3-426D-8993-2C0B9A38AA45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</p:cSld>
  <p:clrMapOvr>
    <a:masterClrMapping/>
  </p:clrMapOvr>
  <p:transition advTm="5000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7211B-0A6B-4512-91A4-BF04CE159ABB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</p:cSld>
  <p:clrMapOvr>
    <a:masterClrMapping/>
  </p:clrMapOvr>
  <p:transition advTm="5000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B200">
            <a:alpha val="6392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sk-SK" smtClean="0"/>
              <a:t>Klepnutím lze upravit styly předlohy textu.</a:t>
            </a:r>
          </a:p>
          <a:p>
            <a:pPr lvl="1"/>
            <a:r>
              <a:rPr lang="cs-CZ" altLang="sk-SK" smtClean="0"/>
              <a:t>Druhá úroveň</a:t>
            </a:r>
          </a:p>
          <a:p>
            <a:pPr lvl="2"/>
            <a:r>
              <a:rPr lang="cs-CZ" altLang="sk-SK" smtClean="0"/>
              <a:t>Třetí úroveň</a:t>
            </a:r>
          </a:p>
          <a:p>
            <a:pPr lvl="3"/>
            <a:r>
              <a:rPr lang="cs-CZ" altLang="sk-SK" smtClean="0"/>
              <a:t>Čtvrtá úroveň</a:t>
            </a:r>
          </a:p>
          <a:p>
            <a:pPr lvl="4"/>
            <a:r>
              <a:rPr lang="cs-CZ" altLang="sk-SK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2927EB0F-4BCC-436E-94E8-7CE9EFE4F4B8}" type="slidenum">
              <a:rPr lang="cs-CZ" altLang="sk-SK"/>
              <a:pPr>
                <a:defRPr/>
              </a:pPr>
              <a:t>‹#›</a:t>
            </a:fld>
            <a:endParaRPr lang="cs-CZ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http://www.mcls-modular.de/image/hwi_pic.jpg" TargetMode="External"/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http://www.mcls-modular.de/image/hwi_ps1.jpg" TargetMode="External"/><Relationship Id="rId5" Type="http://schemas.openxmlformats.org/officeDocument/2006/relationships/image" Target="../media/image38.jpeg"/><Relationship Id="rId4" Type="http://schemas.openxmlformats.org/officeDocument/2006/relationships/image" Target="http://www.mcls-modular.de/image/hwi_ps1flash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http://www.mcls-modular.de/image/hwi_ps1.jpg" TargetMode="Externa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ok 6" descr="Snímek 86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123055" y="-171400"/>
            <a:ext cx="9266238" cy="68373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/>
          </a:extLst>
        </p:spPr>
      </p:pic>
      <p:pic>
        <p:nvPicPr>
          <p:cNvPr id="2051" name="Obrázok 8" descr="SOŠt lo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285750"/>
            <a:ext cx="1241425" cy="121443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052" name="BlokTextu 6"/>
          <p:cNvSpPr txBox="1">
            <a:spLocks noChangeArrowheads="1"/>
          </p:cNvSpPr>
          <p:nvPr/>
        </p:nvSpPr>
        <p:spPr bwMode="auto">
          <a:xfrm>
            <a:off x="1071563" y="428625"/>
            <a:ext cx="735806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 sz="3600" b="1">
                <a:solidFill>
                  <a:srgbClr val="3333CC"/>
                </a:solidFill>
              </a:rPr>
              <a:t>    STREDNÁ ODBORNÁ ŠKOLA</a:t>
            </a:r>
          </a:p>
          <a:p>
            <a:pPr eaLnBrk="1" hangingPunct="1"/>
            <a:r>
              <a:rPr lang="sk-SK" altLang="sk-SK" sz="3600" b="1">
                <a:solidFill>
                  <a:srgbClr val="3333CC"/>
                </a:solidFill>
              </a:rPr>
              <a:t>              </a:t>
            </a:r>
            <a:r>
              <a:rPr lang="sk-SK" altLang="sk-SK" sz="4000" b="1">
                <a:solidFill>
                  <a:srgbClr val="3333CC"/>
                </a:solidFill>
              </a:rPr>
              <a:t>T E CH N I C K Á</a:t>
            </a:r>
          </a:p>
          <a:p>
            <a:pPr eaLnBrk="1" hangingPunct="1"/>
            <a:r>
              <a:rPr lang="sk-SK" altLang="sk-SK" sz="3600" b="1">
                <a:solidFill>
                  <a:srgbClr val="3333CC"/>
                </a:solidFill>
              </a:rPr>
              <a:t>                      ŠURANY</a:t>
            </a:r>
          </a:p>
          <a:p>
            <a:pPr eaLnBrk="1" hangingPunct="1"/>
            <a:r>
              <a:rPr lang="sk-SK" altLang="sk-SK" sz="2800" b="1">
                <a:solidFill>
                  <a:srgbClr val="3333CC"/>
                </a:solidFill>
              </a:rPr>
              <a:t>                            </a:t>
            </a:r>
            <a:r>
              <a:rPr lang="sk-SK" altLang="sk-SK" sz="2500" b="1" u="sng">
                <a:solidFill>
                  <a:srgbClr val="3333CC"/>
                </a:solidFill>
              </a:rPr>
              <a:t>Nitrianska 61</a:t>
            </a:r>
          </a:p>
        </p:txBody>
      </p:sp>
      <p:sp>
        <p:nvSpPr>
          <p:cNvPr id="2053" name="BlokTextu 9"/>
          <p:cNvSpPr txBox="1">
            <a:spLocks noChangeArrowheads="1"/>
          </p:cNvSpPr>
          <p:nvPr/>
        </p:nvSpPr>
        <p:spPr bwMode="auto">
          <a:xfrm>
            <a:off x="141288" y="4797425"/>
            <a:ext cx="90011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 b="1" u="sng">
                <a:solidFill>
                  <a:srgbClr val="FFFF00"/>
                </a:solidFill>
              </a:rPr>
              <a:t> CENTRUM  odborného vzdelávania a prípravy v strojárstve</a:t>
            </a:r>
          </a:p>
          <a:p>
            <a:pPr eaLnBrk="1" hangingPunct="1"/>
            <a:r>
              <a:rPr lang="sk-SK" altLang="sk-SK" b="1">
                <a:solidFill>
                  <a:srgbClr val="FFFF00"/>
                </a:solidFill>
              </a:rPr>
              <a:t>                                      </a:t>
            </a:r>
            <a:r>
              <a:rPr lang="sk-SK" altLang="sk-SK" b="1" u="sng">
                <a:solidFill>
                  <a:srgbClr val="FFFF00"/>
                </a:solidFill>
              </a:rPr>
              <a:t> a v elektrotechnike.</a:t>
            </a:r>
          </a:p>
        </p:txBody>
      </p: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5F5FC"/>
            </a:gs>
            <a:gs pos="74001">
              <a:srgbClr val="A3A3E8"/>
            </a:gs>
            <a:gs pos="83000">
              <a:srgbClr val="A3A3E8"/>
            </a:gs>
            <a:gs pos="100000">
              <a:srgbClr val="C2C2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142875" y="1285875"/>
            <a:ext cx="8672513" cy="466725"/>
          </a:xfrm>
        </p:spPr>
        <p:txBody>
          <a:bodyPr/>
          <a:lstStyle/>
          <a:p>
            <a:pPr>
              <a:defRPr/>
            </a:pPr>
            <a:r>
              <a:rPr lang="sk-SK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sk-SK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sk-SK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sk-SK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sk-SK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sk-SK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sk-SK" sz="4800" b="1" u="sng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Mechanik nastavovač</a:t>
            </a:r>
            <a:r>
              <a:rPr lang="sk-SK" sz="4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r>
              <a:rPr lang="sk-SK" sz="36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sk-SK" sz="36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sk-SK" sz="32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Maturita + Výučný list – </a:t>
            </a:r>
            <a:r>
              <a:rPr lang="sk-SK" sz="3200" i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4 ročný odbor</a:t>
            </a:r>
            <a:r>
              <a:rPr lang="sk-SK" sz="1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  </a:t>
            </a:r>
            <a:r>
              <a:rPr lang="sk-SK" sz="36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    </a:t>
            </a:r>
            <a:r>
              <a:rPr lang="sk-SK" sz="3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„Programovanie počítačom riadených </a:t>
            </a:r>
            <a:r>
              <a:rPr lang="sk-SK" sz="3600" b="1" u="sng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strojov“</a:t>
            </a:r>
            <a:r>
              <a:rPr lang="sk-SK" sz="3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sk-SK" sz="3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sk-SK" sz="3600" dirty="0" smtClean="0">
                <a:solidFill>
                  <a:srgbClr val="3366FF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</a:t>
            </a:r>
            <a:r>
              <a:rPr lang="sk-SK" sz="3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sk-SK" sz="3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endParaRPr lang="sk-SK" sz="36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7" name="Obrázok 3" descr="P1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1438" y="2095500"/>
            <a:ext cx="3429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8" name="Obrázok 4" descr="P10100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429250" y="2000250"/>
            <a:ext cx="3571875" cy="476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6389" name="BlokTextu 5"/>
          <p:cNvSpPr txBox="1">
            <a:spLocks noChangeArrowheads="1"/>
          </p:cNvSpPr>
          <p:nvPr/>
        </p:nvSpPr>
        <p:spPr bwMode="auto">
          <a:xfrm>
            <a:off x="3500438" y="2928938"/>
            <a:ext cx="1857375" cy="34163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sk-SK" altLang="sk-SK" sz="2400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Centrum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sk-SK" altLang="sk-SK" sz="2400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odborného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sk-SK" altLang="sk-SK" sz="2400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vzdelávania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sk-SK" altLang="sk-SK" sz="2400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a prípravy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sk-SK" altLang="sk-SK" sz="2400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v strojárstve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sk-SK" altLang="sk-SK" sz="2400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a v elektro-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sk-SK" altLang="sk-SK" sz="2400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technike</a:t>
            </a:r>
          </a:p>
        </p:txBody>
      </p: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F4FC"/>
            </a:gs>
            <a:gs pos="74001">
              <a:srgbClr val="9A9AE6"/>
            </a:gs>
            <a:gs pos="83000">
              <a:srgbClr val="9A9AE6"/>
            </a:gs>
            <a:gs pos="100000">
              <a:srgbClr val="BBBBE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57188" y="1143000"/>
            <a:ext cx="9501188" cy="71438"/>
          </a:xfrm>
        </p:spPr>
        <p:txBody>
          <a:bodyPr/>
          <a:lstStyle/>
          <a:p>
            <a:pPr>
              <a:defRPr/>
            </a:pPr>
            <a:r>
              <a:rPr lang="sk-SK" b="1" dirty="0" smtClean="0">
                <a:solidFill>
                  <a:srgbClr val="3333CC"/>
                </a:solidFill>
                <a:ea typeface="Calibri" pitchFamily="34" charset="0"/>
                <a:cs typeface="Arial" charset="0"/>
              </a:rPr>
              <a:t> </a:t>
            </a:r>
            <a:r>
              <a:rPr lang="sk-SK" sz="4800" b="1" u="sng" dirty="0" smtClean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Arial" charset="0"/>
              </a:rPr>
              <a:t>Obrábač kovov</a:t>
            </a:r>
            <a:r>
              <a:rPr lang="sk-SK" b="1" dirty="0" smtClean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Arial" charset="0"/>
              </a:rPr>
              <a:t>:</a:t>
            </a:r>
            <a:r>
              <a:rPr lang="sk-SK" b="1" u="sng" dirty="0" smtClean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Arial" charset="0"/>
              </a:rPr>
              <a:t> </a:t>
            </a:r>
            <a:r>
              <a:rPr lang="sk-SK" b="1" dirty="0" smtClean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Arial" charset="0"/>
              </a:rPr>
              <a:t/>
            </a:r>
            <a:br>
              <a:rPr lang="sk-SK" b="1" dirty="0" smtClean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Arial" charset="0"/>
              </a:rPr>
            </a:br>
            <a:r>
              <a:rPr lang="sk-SK" sz="3200" dirty="0" smtClean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Arial" charset="0"/>
              </a:rPr>
              <a:t>Výučný list – </a:t>
            </a:r>
            <a:r>
              <a:rPr lang="sk-SK" sz="3200" i="1" dirty="0" smtClean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Arial" charset="0"/>
              </a:rPr>
              <a:t>3 ročný odbor</a:t>
            </a:r>
            <a:r>
              <a:rPr lang="sk-SK" sz="3200" b="1" dirty="0" smtClean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Arial" charset="0"/>
              </a:rPr>
              <a:t>.</a:t>
            </a:r>
            <a:r>
              <a:rPr lang="sk-SK" sz="3600" b="1" dirty="0" smtClean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Arial" charset="0"/>
              </a:rPr>
              <a:t/>
            </a:r>
            <a:br>
              <a:rPr lang="sk-SK" sz="3600" b="1" dirty="0" smtClean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Arial" charset="0"/>
              </a:rPr>
            </a:br>
            <a:r>
              <a:rPr lang="sk-SK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    </a:t>
            </a:r>
            <a:r>
              <a:rPr lang="sk-SK" sz="3200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„</a:t>
            </a:r>
            <a:r>
              <a:rPr lang="sk-SK" sz="32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Obsluha a nastavovanie   </a:t>
            </a:r>
            <a:br>
              <a:rPr lang="sk-SK" sz="32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sk-SK" sz="32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 obrábacích strojov“</a:t>
            </a:r>
            <a:endParaRPr lang="sk-SK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1" name="Obrázok 3" descr="P101002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3406" y="2798763"/>
            <a:ext cx="4619625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2" name="Obrázok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2798763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ok 4" descr="Snímek 10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315" name="Nadpis 1"/>
          <p:cNvSpPr>
            <a:spLocks noGrp="1"/>
          </p:cNvSpPr>
          <p:nvPr>
            <p:ph type="title"/>
          </p:nvPr>
        </p:nvSpPr>
        <p:spPr>
          <a:xfrm>
            <a:off x="571500" y="1428750"/>
            <a:ext cx="7772400" cy="247650"/>
          </a:xfrm>
        </p:spPr>
        <p:txBody>
          <a:bodyPr/>
          <a:lstStyle/>
          <a:p>
            <a:r>
              <a:rPr lang="sk-SK" altLang="sk-SK" sz="3600" b="1" smtClean="0">
                <a:solidFill>
                  <a:srgbClr val="C00000"/>
                </a:solidFill>
                <a:latin typeface="Arial" charset="0"/>
                <a:ea typeface="Calibri" pitchFamily="34" charset="0"/>
                <a:cs typeface="Arial" charset="0"/>
              </a:rPr>
              <a:t>Nadstavbové</a:t>
            </a:r>
            <a:r>
              <a:rPr lang="sk-SK" altLang="sk-SK" sz="3600" smtClean="0">
                <a:solidFill>
                  <a:srgbClr val="C00000"/>
                </a:solidFill>
                <a:latin typeface="Arial" charset="0"/>
                <a:ea typeface="Calibri" pitchFamily="34" charset="0"/>
                <a:cs typeface="Arial" charset="0"/>
              </a:rPr>
              <a:t> </a:t>
            </a:r>
            <a:r>
              <a:rPr lang="sk-SK" altLang="sk-SK" sz="3600" b="1" smtClean="0">
                <a:solidFill>
                  <a:srgbClr val="C00000"/>
                </a:solidFill>
                <a:latin typeface="Arial" charset="0"/>
                <a:ea typeface="Calibri" pitchFamily="34" charset="0"/>
                <a:cs typeface="Arial" charset="0"/>
              </a:rPr>
              <a:t>štúdium: </a:t>
            </a:r>
            <a:r>
              <a:rPr lang="sk-SK" altLang="sk-SK" sz="3600" smtClean="0">
                <a:solidFill>
                  <a:schemeClr val="accent2"/>
                </a:solidFill>
                <a:latin typeface="Arial" charset="0"/>
                <a:ea typeface="Calibri" pitchFamily="34" charset="0"/>
                <a:cs typeface="Arial" charset="0"/>
              </a:rPr>
              <a:t/>
            </a:r>
            <a:br>
              <a:rPr lang="sk-SK" altLang="sk-SK" sz="3600" smtClean="0">
                <a:solidFill>
                  <a:schemeClr val="accent2"/>
                </a:solidFill>
                <a:latin typeface="Arial" charset="0"/>
                <a:ea typeface="Calibri" pitchFamily="34" charset="0"/>
                <a:cs typeface="Arial" charset="0"/>
              </a:rPr>
            </a:br>
            <a:r>
              <a:rPr lang="sk-SK" altLang="sk-SK" sz="3600" smtClean="0">
                <a:solidFill>
                  <a:schemeClr val="accent2"/>
                </a:solidFill>
                <a:latin typeface="Arial" charset="0"/>
                <a:ea typeface="Calibri" pitchFamily="34" charset="0"/>
                <a:cs typeface="Arial" charset="0"/>
              </a:rPr>
              <a:t> </a:t>
            </a:r>
            <a:r>
              <a:rPr lang="sk-SK" altLang="sk-SK" sz="3600" b="1" smtClean="0">
                <a:solidFill>
                  <a:schemeClr val="accent2"/>
                </a:solidFill>
                <a:latin typeface="Arial" charset="0"/>
                <a:ea typeface="Calibri" pitchFamily="34" charset="0"/>
                <a:cs typeface="Arial" charset="0"/>
              </a:rPr>
              <a:t>„CNC technológie – obrábanie materiálov“</a:t>
            </a:r>
            <a:br>
              <a:rPr lang="sk-SK" altLang="sk-SK" sz="3600" b="1" smtClean="0">
                <a:solidFill>
                  <a:schemeClr val="accent2"/>
                </a:solidFill>
                <a:latin typeface="Arial" charset="0"/>
                <a:ea typeface="Calibri" pitchFamily="34" charset="0"/>
                <a:cs typeface="Arial" charset="0"/>
              </a:rPr>
            </a:br>
            <a:r>
              <a:rPr lang="sk-SK" altLang="sk-SK" sz="3600" b="1" smtClean="0">
                <a:solidFill>
                  <a:srgbClr val="C00000"/>
                </a:solidFill>
                <a:latin typeface="Arial" charset="0"/>
                <a:ea typeface="Calibri" pitchFamily="34" charset="0"/>
                <a:cs typeface="Arial" charset="0"/>
              </a:rPr>
              <a:t/>
            </a:r>
            <a:br>
              <a:rPr lang="sk-SK" altLang="sk-SK" sz="3600" b="1" smtClean="0">
                <a:solidFill>
                  <a:srgbClr val="C00000"/>
                </a:solidFill>
                <a:latin typeface="Arial" charset="0"/>
                <a:ea typeface="Calibri" pitchFamily="34" charset="0"/>
                <a:cs typeface="Arial" charset="0"/>
              </a:rPr>
            </a:br>
            <a:endParaRPr lang="sk-SK" altLang="sk-SK" sz="3600" smtClean="0">
              <a:latin typeface="Arial" charset="0"/>
              <a:ea typeface="Calibri" pitchFamily="34" charset="0"/>
              <a:cs typeface="Arial" charset="0"/>
            </a:endParaRPr>
          </a:p>
        </p:txBody>
      </p:sp>
      <p:pic>
        <p:nvPicPr>
          <p:cNvPr id="13316" name="Obrázok 6" descr="PICT059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4221163"/>
            <a:ext cx="3214688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14313"/>
            <a:ext cx="7772400" cy="6357937"/>
          </a:xfrm>
          <a:solidFill>
            <a:srgbClr val="E0F0F4"/>
          </a:solidFill>
          <a:ln w="38100">
            <a:solidFill>
              <a:srgbClr val="000099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sk-SK" altLang="sk-SK" sz="2800" b="1" smtClean="0">
              <a:solidFill>
                <a:srgbClr val="333399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sk-SK" sz="2800" b="1" smtClean="0">
                <a:solidFill>
                  <a:srgbClr val="333399"/>
                </a:solidFill>
              </a:rPr>
              <a:t>    </a:t>
            </a:r>
            <a:r>
              <a:rPr lang="sk-SK" altLang="sk-SK" sz="2800" b="1" smtClean="0">
                <a:solidFill>
                  <a:srgbClr val="333399"/>
                </a:solidFill>
                <a:cs typeface="Times New Roman" pitchFamily="18" charset="0"/>
              </a:rPr>
              <a:t>Žiaci, ktorých pripravujeme pre OSRAM Nové Zámky, poberajú podľa výsledkov na  teoretickom a praktickom vyučovaní maximálne mesačné finančné prostriedky:</a:t>
            </a:r>
            <a:r>
              <a:rPr lang="sk-SK" altLang="sk-SK" sz="2800" smtClean="0">
                <a:solidFill>
                  <a:srgbClr val="333399"/>
                </a:solidFill>
                <a:cs typeface="Times New Roman" pitchFamily="18" charset="0"/>
              </a:rPr>
              <a:t> </a:t>
            </a:r>
            <a:endParaRPr lang="sk-SK" altLang="sk-SK" sz="2800" smtClean="0"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sk-SK" sz="2800" smtClean="0">
                <a:solidFill>
                  <a:srgbClr val="0000FF"/>
                </a:solidFill>
              </a:rPr>
              <a:t>         </a:t>
            </a:r>
            <a:r>
              <a:rPr lang="sk-SK" altLang="sk-SK" sz="2800" smtClean="0">
                <a:solidFill>
                  <a:srgbClr val="FF0000"/>
                </a:solidFill>
              </a:rPr>
              <a:t>  </a:t>
            </a:r>
            <a:r>
              <a:rPr lang="sk-SK" altLang="sk-SK" sz="2800" b="1" smtClean="0">
                <a:solidFill>
                  <a:srgbClr val="000080"/>
                </a:solidFill>
              </a:rPr>
              <a:t>I.ročník</a:t>
            </a:r>
            <a:r>
              <a:rPr lang="sk-SK" altLang="sk-SK" sz="2800" b="1" smtClean="0">
                <a:solidFill>
                  <a:srgbClr val="FF0000"/>
                </a:solidFill>
              </a:rPr>
              <a:t>  55,- €,  </a:t>
            </a:r>
            <a:r>
              <a:rPr lang="sk-SK" altLang="sk-SK" sz="2800" b="1" smtClean="0">
                <a:solidFill>
                  <a:srgbClr val="000080"/>
                </a:solidFill>
              </a:rPr>
              <a:t>II. ročník</a:t>
            </a:r>
            <a:r>
              <a:rPr lang="sk-SK" altLang="sk-SK" sz="2800" b="1" smtClean="0">
                <a:solidFill>
                  <a:srgbClr val="FF0000"/>
                </a:solidFill>
              </a:rPr>
              <a:t> 65,- €, </a:t>
            </a:r>
            <a:endParaRPr lang="sk-SK" altLang="sk-SK" sz="2800" b="1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sk-SK" sz="2800" b="1" smtClean="0">
                <a:solidFill>
                  <a:srgbClr val="FF0000"/>
                </a:solidFill>
              </a:rPr>
              <a:t>       </a:t>
            </a:r>
            <a:r>
              <a:rPr lang="sk-SK" altLang="sk-SK" sz="2800" b="1" smtClean="0">
                <a:solidFill>
                  <a:srgbClr val="000080"/>
                </a:solidFill>
              </a:rPr>
              <a:t>III. ročník</a:t>
            </a:r>
            <a:r>
              <a:rPr lang="sk-SK" altLang="sk-SK" sz="2800" b="1" smtClean="0">
                <a:solidFill>
                  <a:srgbClr val="FF0000"/>
                </a:solidFill>
              </a:rPr>
              <a:t> 75,- €,    </a:t>
            </a:r>
            <a:r>
              <a:rPr lang="sk-SK" altLang="sk-SK" sz="2800" b="1" smtClean="0">
                <a:solidFill>
                  <a:srgbClr val="000080"/>
                </a:solidFill>
              </a:rPr>
              <a:t>IV. ročník</a:t>
            </a:r>
            <a:r>
              <a:rPr lang="sk-SK" altLang="sk-SK" sz="2800" b="1" smtClean="0">
                <a:solidFill>
                  <a:srgbClr val="FF0000"/>
                </a:solidFill>
              </a:rPr>
              <a:t>  100,- €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sk-SK" sz="2800" b="1" smtClean="0">
                <a:solidFill>
                  <a:srgbClr val="FF0000"/>
                </a:solidFill>
              </a:rPr>
              <a:t>                      </a:t>
            </a:r>
            <a:r>
              <a:rPr lang="sk-SK" altLang="sk-SK" sz="2800" b="1" u="sng" smtClean="0">
                <a:solidFill>
                  <a:srgbClr val="238D8A"/>
                </a:solidFill>
              </a:rPr>
              <a:t>Muehlbauer Nitra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sk-SK" sz="2800" b="1" smtClean="0">
                <a:solidFill>
                  <a:srgbClr val="238D8A"/>
                </a:solidFill>
              </a:rPr>
              <a:t>                      I.ročník </a:t>
            </a:r>
            <a:r>
              <a:rPr lang="sk-SK" altLang="sk-SK" sz="2800" b="1" smtClean="0">
                <a:solidFill>
                  <a:srgbClr val="C00000"/>
                </a:solidFill>
              </a:rPr>
              <a:t>40 až 60,- €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sk-SK" sz="2800" b="1" smtClean="0">
                <a:solidFill>
                  <a:srgbClr val="238D8A"/>
                </a:solidFill>
              </a:rPr>
              <a:t>                      II. Ročník </a:t>
            </a:r>
            <a:r>
              <a:rPr lang="sk-SK" altLang="sk-SK" sz="2800" b="1" smtClean="0">
                <a:solidFill>
                  <a:srgbClr val="C00000"/>
                </a:solidFill>
              </a:rPr>
              <a:t>50 až 80,- €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sk-SK" sz="2800" b="1" smtClean="0">
                <a:solidFill>
                  <a:srgbClr val="FF0000"/>
                </a:solidFill>
              </a:rPr>
              <a:t>    </a:t>
            </a:r>
            <a:r>
              <a:rPr lang="sk-SK" altLang="sk-SK" sz="2800" b="1" smtClean="0">
                <a:solidFill>
                  <a:srgbClr val="333399"/>
                </a:solidFill>
              </a:rPr>
              <a:t>Žiaci 3. a 4.  ročníka počas štúdia vykonávajú odborný výcvik </a:t>
            </a:r>
            <a:r>
              <a:rPr lang="sk-SK" altLang="sk-SK" sz="2800" b="1" u="sng" smtClean="0">
                <a:solidFill>
                  <a:srgbClr val="333399"/>
                </a:solidFill>
              </a:rPr>
              <a:t>aj na pracoviskách zmluvných podnikov</a:t>
            </a:r>
            <a:r>
              <a:rPr lang="sk-SK" altLang="sk-SK" sz="2800" b="1" smtClean="0">
                <a:solidFill>
                  <a:srgbClr val="333399"/>
                </a:solidFill>
              </a:rPr>
              <a:t>, kde za produktívnu  prácu a dosahované študijné výsledky   poberajú mzdu.  </a:t>
            </a:r>
          </a:p>
          <a:p>
            <a:pPr eaLnBrk="1" hangingPunct="1">
              <a:buFontTx/>
              <a:buNone/>
            </a:pPr>
            <a:endParaRPr lang="sk-SK" altLang="sk-SK" sz="2800" b="1" smtClean="0">
              <a:solidFill>
                <a:srgbClr val="333399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sk-SK" altLang="sk-SK" sz="2800" smtClean="0">
                <a:solidFill>
                  <a:srgbClr val="333399"/>
                </a:solidFill>
                <a:cs typeface="Times New Roman" pitchFamily="18" charset="0"/>
              </a:rPr>
              <a:t> </a:t>
            </a:r>
            <a:endParaRPr lang="cs-CZ" altLang="sk-SK" sz="2800" b="1" smtClean="0"/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1143000" y="142875"/>
            <a:ext cx="311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30000"/>
              </a:spcBef>
              <a:defRPr/>
            </a:pPr>
            <a:r>
              <a:rPr lang="sk-SK" b="1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</a:rPr>
              <a:t>SOŠ technická Šurany</a:t>
            </a:r>
            <a:endParaRPr lang="cs-CZ" b="1" u="sng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5F5FC"/>
            </a:gs>
            <a:gs pos="74001">
              <a:srgbClr val="A3A3E8"/>
            </a:gs>
            <a:gs pos="83000">
              <a:srgbClr val="A3A3E8"/>
            </a:gs>
            <a:gs pos="100000">
              <a:srgbClr val="C2C2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-142875"/>
            <a:ext cx="7772400" cy="1143000"/>
          </a:xfrm>
        </p:spPr>
        <p:txBody>
          <a:bodyPr/>
          <a:lstStyle/>
          <a:p>
            <a:pPr eaLnBrk="1" hangingPunct="1"/>
            <a:r>
              <a:rPr lang="sk-SK" altLang="sk-SK" u="sng" smtClean="0">
                <a:solidFill>
                  <a:srgbClr val="333399"/>
                </a:solidFill>
                <a:latin typeface="Arial" charset="0"/>
              </a:rPr>
              <a:t>Učebne výpočtovej techniky</a:t>
            </a:r>
            <a:endParaRPr lang="cs-CZ" altLang="sk-SK" u="sng" smtClean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15363" name="Obrázok 3" descr="P101006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25"/>
            <a:ext cx="4572000" cy="342900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5364" name="Obrázok 4" descr="P101006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3411538"/>
            <a:ext cx="4595812" cy="3446462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1509" name="Obrázok 4" descr="SOŠt lo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00063" y="4572000"/>
            <a:ext cx="2071687" cy="20716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/>
          </a:extLst>
        </p:spPr>
      </p:pic>
      <p:pic>
        <p:nvPicPr>
          <p:cNvPr id="15366" name="Obrázok 7" descr="Snímek 00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765175"/>
            <a:ext cx="4095750" cy="3071813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5F5FC"/>
            </a:gs>
            <a:gs pos="74001">
              <a:srgbClr val="A3A3E8"/>
            </a:gs>
            <a:gs pos="83000">
              <a:srgbClr val="A3A3E8"/>
            </a:gs>
            <a:gs pos="100000">
              <a:srgbClr val="C2C2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sk-SK" altLang="sk-SK" sz="2400" b="1" smtClean="0">
                <a:solidFill>
                  <a:srgbClr val="333399"/>
                </a:solidFill>
                <a:latin typeface="Arial" charset="0"/>
              </a:rPr>
              <a:t>Vyučujeme  programovanie  mikroprocesorov.             </a:t>
            </a:r>
            <a:br>
              <a:rPr lang="sk-SK" altLang="sk-SK" sz="2400" b="1" smtClean="0">
                <a:solidFill>
                  <a:srgbClr val="333399"/>
                </a:solidFill>
                <a:latin typeface="Arial" charset="0"/>
              </a:rPr>
            </a:br>
            <a:r>
              <a:rPr lang="sk-SK" altLang="sk-SK" sz="2400" b="1" smtClean="0">
                <a:solidFill>
                  <a:srgbClr val="333399"/>
                </a:solidFill>
                <a:latin typeface="Arial" charset="0"/>
              </a:rPr>
              <a:t>                                                                      /Nemecko/.</a:t>
            </a:r>
            <a:endParaRPr lang="cs-CZ" altLang="sk-SK" sz="2400" b="1" smtClean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5" name="Picture 1039" descr="C:\Documents and Settings\pc\My Documents\M_D_S\MDS_obrázky\modul_M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010321" y="1075155"/>
            <a:ext cx="7019637" cy="57788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/>
          </a:extLst>
        </p:spPr>
      </p:pic>
      <p:pic>
        <p:nvPicPr>
          <p:cNvPr id="6" name="Picture 1058" descr="http://www.mcls-modular.de/image/hwi_ps1flash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1520" y="849086"/>
            <a:ext cx="2448272" cy="1572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1044" descr="http://www.mcls-modular.de/image/hwi_ps1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14941" y="2771049"/>
            <a:ext cx="2552037" cy="1639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1048" descr="http://www.mcls-modular.de/image/hwi_pic.jpg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9777" y="4790232"/>
            <a:ext cx="2168129" cy="1574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Line 1063"/>
          <p:cNvSpPr>
            <a:spLocks noChangeShapeType="1"/>
          </p:cNvSpPr>
          <p:nvPr/>
        </p:nvSpPr>
        <p:spPr bwMode="auto">
          <a:xfrm>
            <a:off x="2484438" y="1976438"/>
            <a:ext cx="2519362" cy="1092200"/>
          </a:xfrm>
          <a:prstGeom prst="line">
            <a:avLst/>
          </a:prstGeom>
          <a:noFill/>
          <a:ln w="38100">
            <a:solidFill>
              <a:srgbClr val="FF0000"/>
            </a:solidFill>
            <a:miter lim="800000"/>
            <a:headEnd type="oval" w="med" len="med"/>
            <a:tailEnd type="triangle" w="med" len="med"/>
          </a:ln>
        </p:spPr>
        <p:txBody>
          <a:bodyPr wrap="none"/>
          <a:lstStyle/>
          <a:p>
            <a:endParaRPr lang="sk-SK"/>
          </a:p>
        </p:txBody>
      </p:sp>
    </p:spTree>
  </p:cSld>
  <p:clrMapOvr>
    <a:masterClrMapping/>
  </p:clrMapOvr>
  <p:transition advTm="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F4FC"/>
            </a:gs>
            <a:gs pos="74001">
              <a:srgbClr val="9A9AE6"/>
            </a:gs>
            <a:gs pos="83000">
              <a:srgbClr val="9A9AE6"/>
            </a:gs>
            <a:gs pos="100000">
              <a:srgbClr val="BBBBE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BlokTextu 2"/>
          <p:cNvSpPr txBox="1">
            <a:spLocks noChangeArrowheads="1"/>
          </p:cNvSpPr>
          <p:nvPr/>
        </p:nvSpPr>
        <p:spPr bwMode="auto">
          <a:xfrm>
            <a:off x="4967288" y="1120775"/>
            <a:ext cx="32051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 b="1">
                <a:solidFill>
                  <a:srgbClr val="000099"/>
                </a:solidFill>
              </a:rPr>
              <a:t>Pracoviská</a:t>
            </a:r>
          </a:p>
          <a:p>
            <a:pPr eaLnBrk="1" hangingPunct="1"/>
            <a:r>
              <a:rPr lang="sk-SK" altLang="sk-SK" b="1">
                <a:solidFill>
                  <a:srgbClr val="000099"/>
                </a:solidFill>
              </a:rPr>
              <a:t>programovania mikroprocesorov.</a:t>
            </a:r>
          </a:p>
        </p:txBody>
      </p:sp>
      <p:pic>
        <p:nvPicPr>
          <p:cNvPr id="5" name="Picture 1031" descr="C:\Documents and Settings\pc\My Documents\M_D_S\mds_PREZENTÁCIE\foto\učebňa\IMG_64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131840" y="2348880"/>
            <a:ext cx="5867400" cy="4400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2" name="Picture 8" descr="C:\Documents and Settings\pc\My Documents\M_D_S\MDS_obrázky\MDS_debugger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15888"/>
            <a:ext cx="4787900" cy="3141662"/>
          </a:xfrm>
          <a:prstGeom prst="rect">
            <a:avLst/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28575" y="3838575"/>
            <a:ext cx="3097213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sk-SK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Riadiace  systémy:</a:t>
            </a:r>
          </a:p>
          <a:p>
            <a:pPr>
              <a:spcBef>
                <a:spcPct val="20000"/>
              </a:spcBef>
              <a:defRPr/>
            </a:pPr>
            <a:r>
              <a:rPr lang="sk-SK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v priemysle,     </a:t>
            </a:r>
          </a:p>
          <a:p>
            <a:pPr>
              <a:spcBef>
                <a:spcPct val="20000"/>
              </a:spcBef>
              <a:defRPr/>
            </a:pPr>
            <a:r>
              <a:rPr lang="sk-SK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         medicíne,                    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sk-SK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 domácej technike </a:t>
            </a:r>
            <a:r>
              <a:rPr lang="sk-SK" sz="28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. </a:t>
            </a:r>
            <a:endParaRPr lang="cs-CZ" sz="3200" dirty="0">
              <a:latin typeface="Times New Roman" charset="0"/>
            </a:endParaRPr>
          </a:p>
        </p:txBody>
      </p:sp>
      <p:pic>
        <p:nvPicPr>
          <p:cNvPr id="10" name="Picture 1044" descr="http://www.mcls-modular.de/image/hwi_ps1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6732588" y="22225"/>
            <a:ext cx="2411412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ok 3" descr="Snímek 106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2875"/>
            <a:ext cx="7772400" cy="619125"/>
          </a:xfrm>
        </p:spPr>
        <p:txBody>
          <a:bodyPr/>
          <a:lstStyle/>
          <a:p>
            <a:pPr eaLnBrk="1" hangingPunct="1"/>
            <a:r>
              <a:rPr lang="sk-SK" altLang="sk-SK" sz="3600" u="sng" smtClean="0">
                <a:solidFill>
                  <a:srgbClr val="333399"/>
                </a:solidFill>
                <a:latin typeface="Arial" charset="0"/>
              </a:rPr>
              <a:t>Učebňa merania - elektrotechnika</a:t>
            </a:r>
            <a:endParaRPr lang="cs-CZ" altLang="sk-SK" sz="3600" u="sng" smtClean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24580" name="Obrázok 5" descr="Snímek 10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7950" y="3730625"/>
            <a:ext cx="4248150" cy="306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7" name="Obrázok 7" descr="Snímek 105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3743325"/>
            <a:ext cx="4170362" cy="3125788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4582" name="Obrázo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912965" y="3730625"/>
            <a:ext cx="4178300" cy="3119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ok 3" descr="PICT059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38" y="0"/>
            <a:ext cx="9215438" cy="6911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459" name="BlokTextu 4"/>
          <p:cNvSpPr txBox="1">
            <a:spLocks noChangeArrowheads="1"/>
          </p:cNvSpPr>
          <p:nvPr/>
        </p:nvSpPr>
        <p:spPr bwMode="auto">
          <a:xfrm>
            <a:off x="1643063" y="0"/>
            <a:ext cx="5786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 sz="2800">
                <a:solidFill>
                  <a:srgbClr val="3333CC"/>
                </a:solidFill>
              </a:rPr>
              <a:t>Výučba programovania CNC stroja</a:t>
            </a:r>
          </a:p>
        </p:txBody>
      </p: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ok 6" descr="Snímek 104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483" name="BlokTextu 9"/>
          <p:cNvSpPr txBox="1">
            <a:spLocks noChangeArrowheads="1"/>
          </p:cNvSpPr>
          <p:nvPr/>
        </p:nvSpPr>
        <p:spPr bwMode="auto">
          <a:xfrm rot="252546">
            <a:off x="14288" y="355600"/>
            <a:ext cx="3857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 sz="2800" b="1">
                <a:solidFill>
                  <a:schemeClr val="accent2"/>
                </a:solidFill>
              </a:rPr>
              <a:t>C N C   C E N T R U M 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611188" y="5589588"/>
            <a:ext cx="3787775" cy="830262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k-SK" b="1" dirty="0">
                <a:solidFill>
                  <a:schemeClr val="accent2">
                    <a:lumMod val="75000"/>
                  </a:schemeClr>
                </a:solidFill>
              </a:rPr>
              <a:t>Učebňa programovania</a:t>
            </a:r>
          </a:p>
          <a:p>
            <a:pPr eaLnBrk="1" hangingPunct="1">
              <a:defRPr/>
            </a:pPr>
            <a:r>
              <a:rPr lang="sk-SK" b="1" dirty="0">
                <a:solidFill>
                  <a:schemeClr val="accent2">
                    <a:lumMod val="75000"/>
                  </a:schemeClr>
                </a:solidFill>
              </a:rPr>
              <a:t>          s ú s t r u h u</a:t>
            </a:r>
          </a:p>
        </p:txBody>
      </p: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sk-SK" altLang="sk-SK" smtClean="0"/>
          </a:p>
        </p:txBody>
      </p:sp>
      <p:pic>
        <p:nvPicPr>
          <p:cNvPr id="6148" name="Obrázok 4" descr="Kopie - P10100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396552" y="-9449"/>
            <a:ext cx="10215563" cy="75009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/>
          </a:extLst>
        </p:spPr>
      </p:pic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ok 5" descr="Snímek 103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BlokTextu 3"/>
          <p:cNvSpPr txBox="1"/>
          <p:nvPr/>
        </p:nvSpPr>
        <p:spPr>
          <a:xfrm>
            <a:off x="107950" y="5516563"/>
            <a:ext cx="3708400" cy="83185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b="1" dirty="0">
                <a:solidFill>
                  <a:schemeClr val="accent2">
                    <a:lumMod val="75000"/>
                  </a:schemeClr>
                </a:solidFill>
              </a:rPr>
              <a:t>Učebňa programovania</a:t>
            </a:r>
          </a:p>
          <a:p>
            <a:pPr eaLnBrk="1" hangingPunct="1">
              <a:defRPr/>
            </a:pPr>
            <a:r>
              <a:rPr lang="sk-SK" b="1" dirty="0">
                <a:solidFill>
                  <a:schemeClr val="accent2">
                    <a:lumMod val="75000"/>
                  </a:schemeClr>
                </a:solidFill>
              </a:rPr>
              <a:t>             f r é z k y</a:t>
            </a:r>
          </a:p>
        </p:txBody>
      </p: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ok 3" descr="P101002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2531" name="BlokTextu 4"/>
          <p:cNvSpPr txBox="1">
            <a:spLocks noChangeArrowheads="1"/>
          </p:cNvSpPr>
          <p:nvPr/>
        </p:nvSpPr>
        <p:spPr bwMode="auto">
          <a:xfrm>
            <a:off x="6072188" y="285750"/>
            <a:ext cx="307181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 b="1" i="1">
                <a:solidFill>
                  <a:srgbClr val="3333CC"/>
                </a:solidFill>
              </a:rPr>
              <a:t>Programovanie </a:t>
            </a:r>
          </a:p>
          <a:p>
            <a:pPr eaLnBrk="1" hangingPunct="1"/>
            <a:r>
              <a:rPr lang="sk-SK" altLang="sk-SK" b="1" i="1">
                <a:solidFill>
                  <a:srgbClr val="3333CC"/>
                </a:solidFill>
              </a:rPr>
              <a:t>    strojov riadených   </a:t>
            </a:r>
          </a:p>
          <a:p>
            <a:pPr eaLnBrk="1" hangingPunct="1"/>
            <a:r>
              <a:rPr lang="sk-SK" altLang="sk-SK" b="1" i="1">
                <a:solidFill>
                  <a:srgbClr val="3333CC"/>
                </a:solidFill>
              </a:rPr>
              <a:t>               počítačom  </a:t>
            </a:r>
          </a:p>
          <a:p>
            <a:pPr eaLnBrk="1" hangingPunct="1"/>
            <a:r>
              <a:rPr lang="sk-SK" altLang="sk-SK" b="1" i="1">
                <a:solidFill>
                  <a:srgbClr val="3333CC"/>
                </a:solidFill>
              </a:rPr>
              <a:t>                      /CNC/</a:t>
            </a:r>
          </a:p>
        </p:txBody>
      </p:sp>
      <p:sp>
        <p:nvSpPr>
          <p:cNvPr id="22532" name="BlokTextu 5"/>
          <p:cNvSpPr txBox="1">
            <a:spLocks noChangeArrowheads="1"/>
          </p:cNvSpPr>
          <p:nvPr/>
        </p:nvSpPr>
        <p:spPr bwMode="auto">
          <a:xfrm>
            <a:off x="500063" y="1714500"/>
            <a:ext cx="2357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 sz="3200" b="1">
                <a:solidFill>
                  <a:srgbClr val="FFC000"/>
                </a:solidFill>
              </a:rPr>
              <a:t>FRÉZKA</a:t>
            </a:r>
            <a:endParaRPr lang="sk-SK" altLang="sk-SK" b="1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ok 2" descr="P101002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3555" name="BlokTextu 3"/>
          <p:cNvSpPr txBox="1">
            <a:spLocks noChangeArrowheads="1"/>
          </p:cNvSpPr>
          <p:nvPr/>
        </p:nvSpPr>
        <p:spPr bwMode="auto">
          <a:xfrm>
            <a:off x="142875" y="142875"/>
            <a:ext cx="250031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 b="1" i="1">
                <a:solidFill>
                  <a:srgbClr val="3333CC"/>
                </a:solidFill>
              </a:rPr>
              <a:t>Programovanie</a:t>
            </a:r>
          </a:p>
          <a:p>
            <a:pPr eaLnBrk="1" hangingPunct="1"/>
            <a:r>
              <a:rPr lang="sk-SK" altLang="sk-SK" sz="2800" b="1">
                <a:solidFill>
                  <a:srgbClr val="3333CC"/>
                </a:solidFill>
              </a:rPr>
              <a:t>       </a:t>
            </a:r>
            <a:r>
              <a:rPr lang="sk-SK" altLang="sk-SK" sz="2800" b="1" i="1">
                <a:solidFill>
                  <a:srgbClr val="3333CC"/>
                </a:solidFill>
              </a:rPr>
              <a:t>CNC   </a:t>
            </a:r>
          </a:p>
          <a:p>
            <a:pPr eaLnBrk="1" hangingPunct="1"/>
            <a:r>
              <a:rPr lang="sk-SK" altLang="sk-SK" sz="2800" b="1" i="1">
                <a:solidFill>
                  <a:srgbClr val="3333CC"/>
                </a:solidFill>
              </a:rPr>
              <a:t> </a:t>
            </a:r>
            <a:r>
              <a:rPr lang="sk-SK" altLang="sk-SK" sz="3200" b="1">
                <a:solidFill>
                  <a:srgbClr val="3333CC"/>
                </a:solidFill>
              </a:rPr>
              <a:t>SÚSTRUH</a:t>
            </a:r>
          </a:p>
        </p:txBody>
      </p: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ok 4" descr="Snímek 12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579" name="Obrázok 3" descr="SOŠt lo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15000"/>
            <a:ext cx="9271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BlokTextu 6"/>
          <p:cNvSpPr txBox="1">
            <a:spLocks noChangeArrowheads="1"/>
          </p:cNvSpPr>
          <p:nvPr/>
        </p:nvSpPr>
        <p:spPr bwMode="auto">
          <a:xfrm>
            <a:off x="250825" y="214313"/>
            <a:ext cx="82819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 b="1">
                <a:solidFill>
                  <a:schemeClr val="accent2"/>
                </a:solidFill>
              </a:rPr>
              <a:t>  </a:t>
            </a:r>
            <a:r>
              <a:rPr lang="sk-SK" altLang="sk-SK" sz="2800" b="1" u="sng">
                <a:solidFill>
                  <a:schemeClr val="accent2"/>
                </a:solidFill>
              </a:rPr>
              <a:t>DIELŇA ODBORNÉHO VÝCVIKU – sústruženie    </a:t>
            </a:r>
          </a:p>
          <a:p>
            <a:pPr eaLnBrk="1" hangingPunct="1"/>
            <a:r>
              <a:rPr lang="sk-SK" altLang="sk-SK" sz="2800" b="1">
                <a:solidFill>
                  <a:schemeClr val="accent2"/>
                </a:solidFill>
              </a:rPr>
              <a:t>                                                            </a:t>
            </a:r>
            <a:r>
              <a:rPr lang="sk-SK" altLang="sk-SK" sz="2800" b="1" u="sng">
                <a:solidFill>
                  <a:schemeClr val="accent2"/>
                </a:solidFill>
              </a:rPr>
              <a:t>a frézovanie </a:t>
            </a:r>
          </a:p>
        </p:txBody>
      </p: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ok 4" descr="Snímek 12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5603" name="Obrázok 3" descr="SOŠt lo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6700" y="5373688"/>
            <a:ext cx="135731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BlokTextu 6"/>
          <p:cNvSpPr txBox="1">
            <a:spLocks noChangeArrowheads="1"/>
          </p:cNvSpPr>
          <p:nvPr/>
        </p:nvSpPr>
        <p:spPr bwMode="auto">
          <a:xfrm>
            <a:off x="731838" y="188913"/>
            <a:ext cx="84248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 sz="2800" b="1">
                <a:solidFill>
                  <a:schemeClr val="accent2"/>
                </a:solidFill>
              </a:rPr>
              <a:t> </a:t>
            </a:r>
            <a:r>
              <a:rPr lang="sk-SK" altLang="sk-SK" sz="2800" b="1" u="sng">
                <a:solidFill>
                  <a:schemeClr val="accent2"/>
                </a:solidFill>
              </a:rPr>
              <a:t>DIELŇA  ODBORNÉHO  VÝCVIKU - brúsenie</a:t>
            </a:r>
          </a:p>
        </p:txBody>
      </p: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0FFFB"/>
            </a:gs>
            <a:gs pos="74001">
              <a:srgbClr val="75FFDD"/>
            </a:gs>
            <a:gs pos="83000">
              <a:srgbClr val="75FFDD"/>
            </a:gs>
            <a:gs pos="100000">
              <a:srgbClr val="A3FF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002713" cy="396875"/>
          </a:xfrm>
        </p:spPr>
        <p:txBody>
          <a:bodyPr/>
          <a:lstStyle/>
          <a:p>
            <a:pPr eaLnBrk="1" hangingPunct="1"/>
            <a:r>
              <a:rPr lang="sk-SK" altLang="sk-SK" b="1" smtClean="0">
                <a:solidFill>
                  <a:srgbClr val="333399"/>
                </a:solidFill>
              </a:rPr>
              <a:t>Odborný výcvik elektrotechnikov</a:t>
            </a:r>
            <a:r>
              <a:rPr lang="sk-SK" altLang="sk-SK" smtClean="0"/>
              <a:t> </a:t>
            </a:r>
            <a:endParaRPr lang="cs-CZ" altLang="sk-SK" smtClean="0"/>
          </a:p>
        </p:txBody>
      </p:sp>
      <p:pic>
        <p:nvPicPr>
          <p:cNvPr id="34819" name="Picture 3" descr="F:\Fotky školy\DSCF0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57200" y="736732"/>
            <a:ext cx="4114800" cy="3086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4820" name="Picture 4" descr="F:\Fotky školy\DSCF07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143172" y="3465775"/>
            <a:ext cx="4254500" cy="3190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0" y="4179888"/>
            <a:ext cx="185737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altLang="sk-SK" sz="2800" b="1">
                <a:solidFill>
                  <a:srgbClr val="336600"/>
                </a:solidFill>
                <a:cs typeface="Arial" charset="0"/>
              </a:rPr>
              <a:t>Barborka</a:t>
            </a:r>
            <a:r>
              <a:rPr lang="cs-CZ" altLang="sk-SK" sz="2800" b="1">
                <a:solidFill>
                  <a:srgbClr val="333399"/>
                </a:solidFill>
                <a:cs typeface="Arial" charset="0"/>
              </a:rPr>
              <a:t> pri  práci         na plošnom spoji.</a:t>
            </a:r>
          </a:p>
        </p:txBody>
      </p:sp>
      <p:pic>
        <p:nvPicPr>
          <p:cNvPr id="34822" name="Obrázok 8" descr="P10100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078395" y="2302270"/>
            <a:ext cx="4924897" cy="3384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6631" name="Obdĺžnik 8"/>
          <p:cNvSpPr>
            <a:spLocks noChangeArrowheads="1"/>
          </p:cNvSpPr>
          <p:nvPr/>
        </p:nvSpPr>
        <p:spPr bwMode="auto">
          <a:xfrm>
            <a:off x="4859338" y="908050"/>
            <a:ext cx="4572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 sz="2800" b="1" u="sng">
                <a:solidFill>
                  <a:schemeClr val="accent2"/>
                </a:solidFill>
              </a:rPr>
              <a:t>Ročníkové práce     </a:t>
            </a:r>
          </a:p>
          <a:p>
            <a:pPr eaLnBrk="1" hangingPunct="1"/>
            <a:r>
              <a:rPr lang="sk-SK" altLang="sk-SK" sz="2800" b="1">
                <a:solidFill>
                  <a:schemeClr val="accent2"/>
                </a:solidFill>
              </a:rPr>
              <a:t>           </a:t>
            </a:r>
            <a:r>
              <a:rPr lang="sk-SK" altLang="sk-SK" sz="2800" b="1" u="sng">
                <a:solidFill>
                  <a:schemeClr val="accent2"/>
                </a:solidFill>
              </a:rPr>
              <a:t>elektrotechnikov</a:t>
            </a:r>
          </a:p>
        </p:txBody>
      </p: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5F5FC"/>
            </a:gs>
            <a:gs pos="74001">
              <a:srgbClr val="A3A3E8"/>
            </a:gs>
            <a:gs pos="83000">
              <a:srgbClr val="A3A3E8"/>
            </a:gs>
            <a:gs pos="100000">
              <a:srgbClr val="C2C2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7772400" cy="685800"/>
          </a:xfrm>
        </p:spPr>
        <p:txBody>
          <a:bodyPr/>
          <a:lstStyle/>
          <a:p>
            <a:pPr eaLnBrk="1" hangingPunct="1"/>
            <a:r>
              <a:rPr lang="sk-SK" altLang="sk-SK" b="1" smtClean="0">
                <a:solidFill>
                  <a:srgbClr val="333399"/>
                </a:solidFill>
                <a:latin typeface="Arial" charset="0"/>
              </a:rPr>
              <a:t>Odborný výcvik - silnoprúd</a:t>
            </a:r>
            <a:endParaRPr lang="cs-CZ" altLang="sk-SK" b="1" smtClean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35844" name="Picture 4" descr="F:\Fotky školy\DSCF07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8836" y="978423"/>
            <a:ext cx="4229100" cy="563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4572000" y="4572000"/>
            <a:ext cx="417671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sk-SK" altLang="sk-SK" sz="2800" b="1">
                <a:solidFill>
                  <a:srgbClr val="333399"/>
                </a:solidFill>
                <a:latin typeface="Times New Roman" pitchFamily="18" charset="0"/>
              </a:rPr>
              <a:t>Mechatronici sa učia zapájanie silnoprúdových rozvodov</a:t>
            </a:r>
            <a:r>
              <a:rPr lang="sk-SK" altLang="sk-SK">
                <a:latin typeface="Times New Roman" pitchFamily="18" charset="0"/>
              </a:rPr>
              <a:t>.</a:t>
            </a:r>
            <a:endParaRPr lang="cs-CZ" altLang="sk-SK">
              <a:latin typeface="Times New Roman" pitchFamily="18" charset="0"/>
            </a:endParaRPr>
          </a:p>
        </p:txBody>
      </p:sp>
      <p:pic>
        <p:nvPicPr>
          <p:cNvPr id="27653" name="Obrázok 5" descr="SOŠt lo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5434013"/>
            <a:ext cx="1370012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572611" y="1009235"/>
            <a:ext cx="4436534" cy="332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ok 3" descr="PICT06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286250" y="3214688"/>
            <a:ext cx="4747683" cy="3560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867" name="Picture 3" descr="F:\Fotky školy\P101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4436" y="0"/>
            <a:ext cx="6393309" cy="479459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4580" name="BlokTextu 4"/>
          <p:cNvSpPr txBox="1">
            <a:spLocks noChangeArrowheads="1"/>
          </p:cNvSpPr>
          <p:nvPr/>
        </p:nvSpPr>
        <p:spPr bwMode="auto">
          <a:xfrm>
            <a:off x="249238" y="5049838"/>
            <a:ext cx="38179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b="1" dirty="0">
                <a:solidFill>
                  <a:schemeClr val="accent2"/>
                </a:solidFill>
              </a:rPr>
              <a:t>2 posilňovne v telocvični</a:t>
            </a:r>
          </a:p>
          <a:p>
            <a:pPr eaLnBrk="1" hangingPunct="1">
              <a:defRPr/>
            </a:pPr>
            <a:r>
              <a:rPr lang="sk-SK" sz="2800" b="1" dirty="0">
                <a:solidFill>
                  <a:schemeClr val="accent1">
                    <a:lumMod val="50000"/>
                  </a:schemeClr>
                </a:solidFill>
              </a:rPr>
              <a:t> a záujmové krúžky</a:t>
            </a:r>
          </a:p>
        </p:txBody>
      </p:sp>
      <p:sp>
        <p:nvSpPr>
          <p:cNvPr id="27653" name="BlokTextu 5"/>
          <p:cNvSpPr txBox="1">
            <a:spLocks noChangeArrowheads="1"/>
          </p:cNvSpPr>
          <p:nvPr/>
        </p:nvSpPr>
        <p:spPr bwMode="auto">
          <a:xfrm>
            <a:off x="0" y="0"/>
            <a:ext cx="3643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sz="3200" b="1" dirty="0">
                <a:solidFill>
                  <a:schemeClr val="bg1">
                    <a:lumMod val="65000"/>
                  </a:schemeClr>
                </a:solidFill>
              </a:rPr>
              <a:t>TELOCVIČŇA</a:t>
            </a:r>
          </a:p>
          <a:p>
            <a:pPr eaLnBrk="1" hangingPunct="1">
              <a:defRPr/>
            </a:pPr>
            <a:endParaRPr lang="sk-SK" sz="2800" b="1" dirty="0">
              <a:solidFill>
                <a:schemeClr val="accent2"/>
              </a:solidFill>
            </a:endParaRPr>
          </a:p>
        </p:txBody>
      </p:sp>
      <p:pic>
        <p:nvPicPr>
          <p:cNvPr id="36870" name="Obrázok 5" descr="Snímek 12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626225" y="92891"/>
            <a:ext cx="2392363" cy="3190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8679" name="Obdĺžnik 1"/>
          <p:cNvSpPr>
            <a:spLocks noChangeArrowheads="1"/>
          </p:cNvSpPr>
          <p:nvPr/>
        </p:nvSpPr>
        <p:spPr bwMode="auto">
          <a:xfrm>
            <a:off x="250825" y="5084763"/>
            <a:ext cx="3816350" cy="9366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sk-SK" altLang="sk-SK"/>
          </a:p>
        </p:txBody>
      </p: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4F4FC"/>
            </a:gs>
            <a:gs pos="74001">
              <a:srgbClr val="9A9AE6"/>
            </a:gs>
            <a:gs pos="83000">
              <a:srgbClr val="9A9AE6"/>
            </a:gs>
            <a:gs pos="100000">
              <a:srgbClr val="BBBBE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ok 3" descr="DSC_488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0487" y="110613"/>
            <a:ext cx="5373688" cy="3571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9699" name="BlokTextu 5"/>
          <p:cNvSpPr txBox="1">
            <a:spLocks noChangeArrowheads="1"/>
          </p:cNvSpPr>
          <p:nvPr/>
        </p:nvSpPr>
        <p:spPr bwMode="auto">
          <a:xfrm>
            <a:off x="5429250" y="714375"/>
            <a:ext cx="3571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 b="1">
                <a:solidFill>
                  <a:schemeClr val="accent2"/>
                </a:solidFill>
              </a:rPr>
              <a:t>   ZÚČASTŇUJEME SA NA VÝSTAVÁCH DOMA  </a:t>
            </a:r>
          </a:p>
          <a:p>
            <a:pPr eaLnBrk="1" hangingPunct="1"/>
            <a:r>
              <a:rPr lang="sk-SK" altLang="sk-SK" b="1">
                <a:solidFill>
                  <a:schemeClr val="accent2"/>
                </a:solidFill>
              </a:rPr>
              <a:t>      I V ZAHRANIČÍ.</a:t>
            </a:r>
          </a:p>
        </p:txBody>
      </p:sp>
      <p:sp>
        <p:nvSpPr>
          <p:cNvPr id="29700" name="BlokTextu 7"/>
          <p:cNvSpPr txBox="1">
            <a:spLocks noChangeArrowheads="1"/>
          </p:cNvSpPr>
          <p:nvPr/>
        </p:nvSpPr>
        <p:spPr bwMode="auto">
          <a:xfrm>
            <a:off x="1071563" y="4500563"/>
            <a:ext cx="3071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 b="1">
                <a:solidFill>
                  <a:srgbClr val="C00000"/>
                </a:solidFill>
              </a:rPr>
              <a:t>Medzinárodný  </a:t>
            </a:r>
          </a:p>
          <a:p>
            <a:pPr eaLnBrk="1" hangingPunct="1"/>
            <a:r>
              <a:rPr lang="sk-SK" altLang="sk-SK" b="1">
                <a:solidFill>
                  <a:srgbClr val="C00000"/>
                </a:solidFill>
              </a:rPr>
              <a:t>   veľtrh remesiel</a:t>
            </a:r>
          </a:p>
          <a:p>
            <a:pPr eaLnBrk="1" hangingPunct="1"/>
            <a:r>
              <a:rPr lang="sk-SK" altLang="sk-SK" b="1">
                <a:solidFill>
                  <a:srgbClr val="C00000"/>
                </a:solidFill>
              </a:rPr>
              <a:t>           </a:t>
            </a:r>
            <a:r>
              <a:rPr lang="sk-SK" altLang="sk-SK" b="1" u="sng">
                <a:solidFill>
                  <a:srgbClr val="C00000"/>
                </a:solidFill>
              </a:rPr>
              <a:t>v Mníhove</a:t>
            </a:r>
          </a:p>
        </p:txBody>
      </p:sp>
      <p:pic>
        <p:nvPicPr>
          <p:cNvPr id="37893" name="Picture 5" descr="C:\Documents and Settings\All Users\Data aplikací\OLYMPUS\Camedia Master 4\Album\Samples\Brno\P20304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7504" y="3259030"/>
            <a:ext cx="4383088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9702" name="BlokTextu 9"/>
          <p:cNvSpPr txBox="1">
            <a:spLocks noChangeArrowheads="1"/>
          </p:cNvSpPr>
          <p:nvPr/>
        </p:nvSpPr>
        <p:spPr bwMode="auto">
          <a:xfrm>
            <a:off x="0" y="142875"/>
            <a:ext cx="3357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 sz="1800" b="1">
                <a:solidFill>
                  <a:srgbClr val="C00000"/>
                </a:solidFill>
              </a:rPr>
              <a:t>NITRA - Mladý tvorca</a:t>
            </a:r>
          </a:p>
        </p:txBody>
      </p:sp>
      <p:sp>
        <p:nvSpPr>
          <p:cNvPr id="29703" name="BlokTextu 11"/>
          <p:cNvSpPr txBox="1">
            <a:spLocks noChangeArrowheads="1"/>
          </p:cNvSpPr>
          <p:nvPr/>
        </p:nvSpPr>
        <p:spPr bwMode="auto">
          <a:xfrm>
            <a:off x="1857375" y="3643313"/>
            <a:ext cx="23574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 b="1">
                <a:solidFill>
                  <a:srgbClr val="C00000"/>
                </a:solidFill>
              </a:rPr>
              <a:t>     MSV BRNO</a:t>
            </a:r>
          </a:p>
        </p:txBody>
      </p:sp>
      <p:sp>
        <p:nvSpPr>
          <p:cNvPr id="29704" name="Výbuch 2 9"/>
          <p:cNvSpPr>
            <a:spLocks noChangeArrowheads="1"/>
          </p:cNvSpPr>
          <p:nvPr/>
        </p:nvSpPr>
        <p:spPr bwMode="auto">
          <a:xfrm>
            <a:off x="5500688" y="0"/>
            <a:ext cx="3643312" cy="2786063"/>
          </a:xfrm>
          <a:prstGeom prst="irregularSeal2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sk-SK" altLang="sk-SK"/>
          </a:p>
        </p:txBody>
      </p:sp>
      <p:pic>
        <p:nvPicPr>
          <p:cNvPr id="37897" name="Obrázo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114204" y="3038259"/>
            <a:ext cx="4972050" cy="3336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F4FC"/>
            </a:gs>
            <a:gs pos="74001">
              <a:srgbClr val="9A9AE6"/>
            </a:gs>
            <a:gs pos="83000">
              <a:srgbClr val="9A9AE6"/>
            </a:gs>
            <a:gs pos="100000">
              <a:srgbClr val="BBBBE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F:\Fotky školy\DSCF10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475" y="1350963"/>
            <a:ext cx="3052763" cy="1265237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30723" name="Text Box 25"/>
          <p:cNvSpPr txBox="1">
            <a:spLocks noChangeArrowheads="1"/>
          </p:cNvSpPr>
          <p:nvPr/>
        </p:nvSpPr>
        <p:spPr bwMode="auto">
          <a:xfrm>
            <a:off x="1127125" y="192088"/>
            <a:ext cx="702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sk-SK" altLang="sk-SK"/>
          </a:p>
        </p:txBody>
      </p:sp>
      <p:sp>
        <p:nvSpPr>
          <p:cNvPr id="30724" name="Text Box 26"/>
          <p:cNvSpPr txBox="1">
            <a:spLocks noChangeArrowheads="1"/>
          </p:cNvSpPr>
          <p:nvPr/>
        </p:nvSpPr>
        <p:spPr bwMode="auto">
          <a:xfrm flipH="1" flipV="1">
            <a:off x="214313" y="0"/>
            <a:ext cx="8929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sk-SK" altLang="sk-SK" sz="3200" b="1" u="sng">
                <a:solidFill>
                  <a:schemeClr val="accent2"/>
                </a:solidFill>
                <a:latin typeface="Times New Roman" pitchFamily="18" charset="0"/>
              </a:rPr>
              <a:t>REALIZUJEME DUÁLNE VZDELÁVANIE</a:t>
            </a:r>
            <a:endParaRPr lang="cs-CZ" altLang="sk-SK" sz="3200" b="1" u="sng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29708" name="Text Box 31"/>
          <p:cNvSpPr txBox="1">
            <a:spLocks noChangeArrowheads="1"/>
          </p:cNvSpPr>
          <p:nvPr/>
        </p:nvSpPr>
        <p:spPr bwMode="auto">
          <a:xfrm>
            <a:off x="6072188" y="1143000"/>
            <a:ext cx="2214562" cy="1662113"/>
          </a:xfrm>
          <a:prstGeom prst="rect">
            <a:avLst/>
          </a:prstGeom>
          <a:solidFill>
            <a:schemeClr val="accent3">
              <a:lumMod val="95000"/>
            </a:schemeClr>
          </a:solidFill>
          <a:ln w="57150">
            <a:solidFill>
              <a:srgbClr val="238D8A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sk-SK" sz="3200" b="1" dirty="0">
                <a:solidFill>
                  <a:srgbClr val="238D8A"/>
                </a:solidFill>
                <a:latin typeface="Times New Roman" pitchFamily="18" charset="0"/>
              </a:rPr>
              <a:t> </a:t>
            </a:r>
            <a:r>
              <a:rPr lang="sk-SK" sz="2800" b="1" dirty="0" err="1">
                <a:solidFill>
                  <a:srgbClr val="238D8A"/>
                </a:solidFill>
                <a:latin typeface="Times New Roman" pitchFamily="18" charset="0"/>
              </a:rPr>
              <a:t>Muehlbauer</a:t>
            </a:r>
            <a:r>
              <a:rPr lang="sk-SK" sz="2800" b="1" dirty="0">
                <a:solidFill>
                  <a:srgbClr val="238D8A"/>
                </a:solidFill>
                <a:latin typeface="Times New Roman" pitchFamily="18" charset="0"/>
              </a:rPr>
              <a:t> Technologies    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sk-SK" sz="2800" b="1" dirty="0">
                <a:solidFill>
                  <a:srgbClr val="238D8A"/>
                </a:solidFill>
                <a:latin typeface="Times New Roman" pitchFamily="18" charset="0"/>
              </a:rPr>
              <a:t>    N i t r a     </a:t>
            </a:r>
            <a:endParaRPr lang="cs-CZ" sz="2800" b="1" dirty="0">
              <a:solidFill>
                <a:srgbClr val="238D8A"/>
              </a:solidFill>
              <a:latin typeface="Times New Roman" pitchFamily="18" charset="0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285750" y="2071688"/>
            <a:ext cx="2786063" cy="461962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dirty="0"/>
              <a:t>       </a:t>
            </a:r>
            <a:r>
              <a:rPr lang="sk-SK" b="1" dirty="0">
                <a:solidFill>
                  <a:srgbClr val="FF6600"/>
                </a:solidFill>
              </a:rPr>
              <a:t>Nové Zámky</a:t>
            </a:r>
          </a:p>
        </p:txBody>
      </p:sp>
      <p:sp>
        <p:nvSpPr>
          <p:cNvPr id="30727" name="BlokTextu 17"/>
          <p:cNvSpPr txBox="1">
            <a:spLocks noChangeArrowheads="1"/>
          </p:cNvSpPr>
          <p:nvPr/>
        </p:nvSpPr>
        <p:spPr bwMode="auto">
          <a:xfrm>
            <a:off x="428625" y="4500563"/>
            <a:ext cx="8286750" cy="523875"/>
          </a:xfrm>
          <a:prstGeom prst="rect">
            <a:avLst/>
          </a:prstGeom>
          <a:noFill/>
          <a:ln w="57150">
            <a:solidFill>
              <a:srgbClr val="00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 sz="2800" b="1">
                <a:solidFill>
                  <a:srgbClr val="000099"/>
                </a:solidFill>
              </a:rPr>
              <a:t>Wohrle Metallwarenfabrik  Slovakia, k.s. Šurany</a:t>
            </a:r>
          </a:p>
        </p:txBody>
      </p:sp>
      <p:sp>
        <p:nvSpPr>
          <p:cNvPr id="30728" name="Obojsmerná vodorovná šípka 18"/>
          <p:cNvSpPr>
            <a:spLocks noChangeArrowheads="1"/>
          </p:cNvSpPr>
          <p:nvPr/>
        </p:nvSpPr>
        <p:spPr bwMode="auto">
          <a:xfrm>
            <a:off x="3357563" y="2000250"/>
            <a:ext cx="2714625" cy="285750"/>
          </a:xfrm>
          <a:prstGeom prst="leftRightArrow">
            <a:avLst>
              <a:gd name="adj1" fmla="val 50000"/>
              <a:gd name="adj2" fmla="val 5000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sk-SK" altLang="sk-SK"/>
          </a:p>
        </p:txBody>
      </p:sp>
      <p:pic>
        <p:nvPicPr>
          <p:cNvPr id="30729" name="Obrázok 19" descr="SOŠt lo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571500"/>
            <a:ext cx="1141412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Šípka nahor 20"/>
          <p:cNvSpPr>
            <a:spLocks noChangeArrowheads="1"/>
          </p:cNvSpPr>
          <p:nvPr/>
        </p:nvSpPr>
        <p:spPr bwMode="auto">
          <a:xfrm rot="10800000">
            <a:off x="4500563" y="1714500"/>
            <a:ext cx="285750" cy="1571625"/>
          </a:xfrm>
          <a:prstGeom prst="upArrow">
            <a:avLst>
              <a:gd name="adj1" fmla="val 50000"/>
              <a:gd name="adj2" fmla="val 50009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 eaLnBrk="1" hangingPunct="1"/>
            <a:endParaRPr lang="sk-SK" altLang="sk-SK"/>
          </a:p>
        </p:txBody>
      </p:sp>
      <p:sp>
        <p:nvSpPr>
          <p:cNvPr id="23" name="BlokTextu 22"/>
          <p:cNvSpPr txBox="1"/>
          <p:nvPr/>
        </p:nvSpPr>
        <p:spPr>
          <a:xfrm>
            <a:off x="642938" y="3357563"/>
            <a:ext cx="7786687" cy="5238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0099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sz="2800" b="1" dirty="0"/>
              <a:t>     ŽELEZNICE SLOVENSKEJ REPUBLIKY</a:t>
            </a:r>
          </a:p>
        </p:txBody>
      </p:sp>
      <p:sp>
        <p:nvSpPr>
          <p:cNvPr id="24" name="BlokTextu 23"/>
          <p:cNvSpPr txBox="1"/>
          <p:nvPr/>
        </p:nvSpPr>
        <p:spPr>
          <a:xfrm>
            <a:off x="1571625" y="5572125"/>
            <a:ext cx="6072188" cy="523875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sz="2800" b="1" dirty="0">
                <a:solidFill>
                  <a:srgbClr val="000099"/>
                </a:solidFill>
              </a:rPr>
              <a:t>  </a:t>
            </a:r>
            <a:r>
              <a:rPr lang="sk-SK" sz="2800" b="1" dirty="0" err="1">
                <a:solidFill>
                  <a:srgbClr val="000099"/>
                </a:solidFill>
              </a:rPr>
              <a:t>Cikautxo</a:t>
            </a:r>
            <a:r>
              <a:rPr lang="sk-SK" sz="2800" b="1" dirty="0">
                <a:solidFill>
                  <a:srgbClr val="000099"/>
                </a:solidFill>
              </a:rPr>
              <a:t> </a:t>
            </a:r>
            <a:r>
              <a:rPr lang="sk-SK" sz="2800" dirty="0">
                <a:solidFill>
                  <a:srgbClr val="000099"/>
                </a:solidFill>
              </a:rPr>
              <a:t>SK. s.r.o., </a:t>
            </a:r>
            <a:r>
              <a:rPr lang="sk-SK" sz="2800" b="1" dirty="0">
                <a:solidFill>
                  <a:srgbClr val="000099"/>
                </a:solidFill>
              </a:rPr>
              <a:t>Nové Zámky</a:t>
            </a:r>
          </a:p>
        </p:txBody>
      </p:sp>
      <p:sp>
        <p:nvSpPr>
          <p:cNvPr id="30733" name="Šípka dolu 25"/>
          <p:cNvSpPr>
            <a:spLocks noChangeArrowheads="1"/>
          </p:cNvSpPr>
          <p:nvPr/>
        </p:nvSpPr>
        <p:spPr bwMode="auto">
          <a:xfrm>
            <a:off x="4500563" y="3929063"/>
            <a:ext cx="285750" cy="500062"/>
          </a:xfrm>
          <a:prstGeom prst="downArrow">
            <a:avLst>
              <a:gd name="adj1" fmla="val 50000"/>
              <a:gd name="adj2" fmla="val 49996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sk-SK" altLang="sk-SK"/>
          </a:p>
        </p:txBody>
      </p:sp>
      <p:sp>
        <p:nvSpPr>
          <p:cNvPr id="30734" name="Šípka dolu 26"/>
          <p:cNvSpPr>
            <a:spLocks noChangeArrowheads="1"/>
          </p:cNvSpPr>
          <p:nvPr/>
        </p:nvSpPr>
        <p:spPr bwMode="auto">
          <a:xfrm>
            <a:off x="4500563" y="5072063"/>
            <a:ext cx="285750" cy="500062"/>
          </a:xfrm>
          <a:prstGeom prst="downArrow">
            <a:avLst>
              <a:gd name="adj1" fmla="val 50000"/>
              <a:gd name="adj2" fmla="val 49996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eaLnBrk="1" hangingPunct="1"/>
            <a:endParaRPr lang="sk-SK" altLang="sk-SK"/>
          </a:p>
        </p:txBody>
      </p:sp>
      <p:sp>
        <p:nvSpPr>
          <p:cNvPr id="30735" name="BlokTextu 2"/>
          <p:cNvSpPr txBox="1">
            <a:spLocks noChangeArrowheads="1"/>
          </p:cNvSpPr>
          <p:nvPr/>
        </p:nvSpPr>
        <p:spPr bwMode="auto">
          <a:xfrm>
            <a:off x="300038" y="1084263"/>
            <a:ext cx="1909762" cy="369887"/>
          </a:xfrm>
          <a:prstGeom prst="rect">
            <a:avLst/>
          </a:prstGeom>
          <a:solidFill>
            <a:srgbClr val="FFCF37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altLang="sk-SK" sz="1800"/>
              <a:t>Už od roku 1996</a:t>
            </a:r>
          </a:p>
        </p:txBody>
      </p: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ok 4" descr="P101003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/>
          </a:extLst>
        </p:spPr>
      </p:pic>
      <p:sp>
        <p:nvSpPr>
          <p:cNvPr id="4099" name="BlokTextu 2"/>
          <p:cNvSpPr txBox="1">
            <a:spLocks noChangeArrowheads="1"/>
          </p:cNvSpPr>
          <p:nvPr/>
        </p:nvSpPr>
        <p:spPr bwMode="auto">
          <a:xfrm>
            <a:off x="6429375" y="357188"/>
            <a:ext cx="2428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 b="1" i="1">
                <a:solidFill>
                  <a:srgbClr val="3333CC"/>
                </a:solidFill>
              </a:rPr>
              <a:t>Budova    </a:t>
            </a:r>
          </a:p>
          <a:p>
            <a:pPr eaLnBrk="1" hangingPunct="1"/>
            <a:r>
              <a:rPr lang="sk-SK" altLang="sk-SK" b="1" i="1">
                <a:solidFill>
                  <a:srgbClr val="3333CC"/>
                </a:solidFill>
              </a:rPr>
              <a:t>  teoretického</a:t>
            </a:r>
          </a:p>
          <a:p>
            <a:pPr eaLnBrk="1" hangingPunct="1"/>
            <a:r>
              <a:rPr lang="sk-SK" altLang="sk-SK" b="1" i="1">
                <a:solidFill>
                  <a:srgbClr val="3333CC"/>
                </a:solidFill>
              </a:rPr>
              <a:t>      vyučovania</a:t>
            </a:r>
          </a:p>
        </p:txBody>
      </p: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4F4FC"/>
            </a:gs>
            <a:gs pos="74001">
              <a:srgbClr val="9A9AE6"/>
            </a:gs>
            <a:gs pos="83000">
              <a:srgbClr val="9A9AE6"/>
            </a:gs>
            <a:gs pos="100000">
              <a:srgbClr val="BBBBE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0"/>
            <a:ext cx="7772400" cy="1343025"/>
          </a:xfrm>
        </p:spPr>
        <p:txBody>
          <a:bodyPr/>
          <a:lstStyle/>
          <a:p>
            <a:pPr eaLnBrk="1" hangingPunct="1"/>
            <a:r>
              <a:rPr lang="cs-CZ" altLang="sk-SK" sz="3200" b="1" smtClean="0">
                <a:solidFill>
                  <a:srgbClr val="333399"/>
                </a:solidFill>
                <a:latin typeface="Arial" charset="0"/>
              </a:rPr>
              <a:t>Minister hospodárstva SR odovzdáva škole ocenenie za prípravu žiakov pre firmu OSRAM  </a:t>
            </a:r>
          </a:p>
        </p:txBody>
      </p:sp>
      <p:pic>
        <p:nvPicPr>
          <p:cNvPr id="30723" name="Obrázok 3" descr="Kopie - DSC_066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736"/>
            <a:ext cx="7904162" cy="5307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5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418856" y="3447114"/>
            <a:ext cx="4765685" cy="33523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3010" name="Picture 4" descr="F:\Fotky školy\P10101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333563" y="76852"/>
            <a:ext cx="4725144" cy="3483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Obrázok 7" descr="P10100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52536" y="76852"/>
            <a:ext cx="4575498" cy="3431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BlokTextu 13"/>
          <p:cNvSpPr txBox="1"/>
          <p:nvPr/>
        </p:nvSpPr>
        <p:spPr>
          <a:xfrm>
            <a:off x="2300288" y="188913"/>
            <a:ext cx="1928812" cy="4619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b="1" dirty="0">
                <a:solidFill>
                  <a:srgbClr val="336600"/>
                </a:solidFill>
              </a:rPr>
              <a:t>STUŽKOVÁ</a:t>
            </a:r>
          </a:p>
        </p:txBody>
      </p:sp>
      <p:pic>
        <p:nvPicPr>
          <p:cNvPr id="43013" name="Obrázo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138568" y="3424723"/>
            <a:ext cx="4576763" cy="3432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BlokTextu 12"/>
          <p:cNvSpPr txBox="1"/>
          <p:nvPr/>
        </p:nvSpPr>
        <p:spPr>
          <a:xfrm>
            <a:off x="2466975" y="3194050"/>
            <a:ext cx="4067175" cy="4619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b="1" dirty="0">
                <a:solidFill>
                  <a:schemeClr val="accent2"/>
                </a:solidFill>
              </a:rPr>
              <a:t>  M a t u r i t n á</a:t>
            </a:r>
            <a:r>
              <a:rPr lang="sk-SK" b="1" dirty="0"/>
              <a:t>   </a:t>
            </a:r>
            <a:r>
              <a:rPr lang="sk-SK" b="1" dirty="0">
                <a:solidFill>
                  <a:schemeClr val="accent2"/>
                </a:solidFill>
              </a:rPr>
              <a:t>skúška</a:t>
            </a:r>
          </a:p>
        </p:txBody>
      </p: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5F5FC"/>
            </a:gs>
            <a:gs pos="74001">
              <a:srgbClr val="A3A3E8"/>
            </a:gs>
            <a:gs pos="83000">
              <a:srgbClr val="A3A3E8"/>
            </a:gs>
            <a:gs pos="100000">
              <a:srgbClr val="C2C2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ok 2" descr="Snímek 00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BlokTextu 3"/>
          <p:cNvSpPr txBox="1"/>
          <p:nvPr/>
        </p:nvSpPr>
        <p:spPr>
          <a:xfrm>
            <a:off x="214313" y="428625"/>
            <a:ext cx="8572500" cy="14462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sz="4400" b="1" dirty="0">
                <a:solidFill>
                  <a:srgbClr val="FFC000"/>
                </a:solidFill>
              </a:rPr>
              <a:t>   Nástupné platy absolventov</a:t>
            </a:r>
          </a:p>
          <a:p>
            <a:pPr eaLnBrk="1" hangingPunct="1">
              <a:defRPr/>
            </a:pPr>
            <a:r>
              <a:rPr lang="sk-SK" sz="4400" b="1" dirty="0">
                <a:solidFill>
                  <a:srgbClr val="FFC000"/>
                </a:solidFill>
              </a:rPr>
              <a:t>             od 500 do 560 €</a:t>
            </a:r>
          </a:p>
        </p:txBody>
      </p:sp>
      <p:sp>
        <p:nvSpPr>
          <p:cNvPr id="32772" name="BlokTextu 4"/>
          <p:cNvSpPr txBox="1">
            <a:spLocks noChangeArrowheads="1"/>
          </p:cNvSpPr>
          <p:nvPr/>
        </p:nvSpPr>
        <p:spPr bwMode="auto">
          <a:xfrm>
            <a:off x="1571625" y="4000500"/>
            <a:ext cx="5286375" cy="14462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sz="4400" b="1" dirty="0">
                <a:solidFill>
                  <a:srgbClr val="FFC000"/>
                </a:solidFill>
              </a:rPr>
              <a:t> </a:t>
            </a:r>
            <a:r>
              <a:rPr lang="sk-SK" sz="4400" b="1" u="sng" dirty="0">
                <a:solidFill>
                  <a:srgbClr val="C00000"/>
                </a:solidFill>
              </a:rPr>
              <a:t>Po roku praxe plat</a:t>
            </a:r>
          </a:p>
          <a:p>
            <a:pPr algn="ctr" eaLnBrk="1" hangingPunct="1">
              <a:defRPr/>
            </a:pPr>
            <a:r>
              <a:rPr lang="sk-SK" sz="4400" b="1" dirty="0">
                <a:solidFill>
                  <a:srgbClr val="C00000"/>
                </a:solidFill>
              </a:rPr>
              <a:t>    800 až 1200 €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142875" y="5500688"/>
            <a:ext cx="8786813" cy="584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sz="3200" b="1" dirty="0">
                <a:solidFill>
                  <a:srgbClr val="C00000"/>
                </a:solidFill>
              </a:rPr>
              <a:t>Záujem o absolventov doma i v zahraničí !!!</a:t>
            </a:r>
          </a:p>
        </p:txBody>
      </p: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:\Documents and Settings\All Users\Data aplikací\OLYMPUS\Camedia Master 4\Album\Samples\ŠKOLA VYNOVENÁ\Snímek 0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4819" name="BlokTextu 2"/>
          <p:cNvSpPr txBox="1">
            <a:spLocks noChangeArrowheads="1"/>
          </p:cNvSpPr>
          <p:nvPr/>
        </p:nvSpPr>
        <p:spPr bwMode="auto">
          <a:xfrm>
            <a:off x="214313" y="142875"/>
            <a:ext cx="857250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sk-SK" altLang="sk-SK" sz="3200" b="1">
                <a:solidFill>
                  <a:srgbClr val="3333CC"/>
                </a:solidFill>
              </a:rPr>
              <a:t> STREDNÁ ODBORNÁ ŠKOLA TECHNICKÁ</a:t>
            </a:r>
          </a:p>
          <a:p>
            <a:pPr algn="ctr" eaLnBrk="1" hangingPunct="1"/>
            <a:r>
              <a:rPr lang="sk-SK" altLang="sk-SK" sz="3200" b="1">
                <a:solidFill>
                  <a:srgbClr val="3333CC"/>
                </a:solidFill>
              </a:rPr>
              <a:t>        Nitrianska 61,  Š U R A N Y</a:t>
            </a:r>
          </a:p>
          <a:p>
            <a:pPr algn="ctr" eaLnBrk="1" hangingPunct="1"/>
            <a:endParaRPr lang="sk-SK" altLang="sk-SK" sz="2800" b="1">
              <a:solidFill>
                <a:srgbClr val="3333CC"/>
              </a:solidFill>
            </a:endParaRPr>
          </a:p>
          <a:p>
            <a:pPr algn="ctr" eaLnBrk="1" hangingPunct="1"/>
            <a:r>
              <a:rPr lang="sk-SK" altLang="sk-SK" sz="3200" b="1">
                <a:solidFill>
                  <a:srgbClr val="3333CC"/>
                </a:solidFill>
              </a:rPr>
              <a:t>           </a:t>
            </a:r>
          </a:p>
          <a:p>
            <a:pPr algn="ctr" eaLnBrk="1" hangingPunct="1"/>
            <a:endParaRPr lang="sk-SK" altLang="sk-SK" sz="3200" b="1">
              <a:solidFill>
                <a:srgbClr val="3333CC"/>
              </a:solidFill>
            </a:endParaRPr>
          </a:p>
          <a:p>
            <a:pPr algn="ctr" eaLnBrk="1" hangingPunct="1"/>
            <a:r>
              <a:rPr lang="sk-SK" altLang="sk-SK" sz="3200" b="1">
                <a:solidFill>
                  <a:srgbClr val="3333CC"/>
                </a:solidFill>
              </a:rPr>
              <a:t>       </a:t>
            </a:r>
          </a:p>
          <a:p>
            <a:pPr algn="ctr" eaLnBrk="1" hangingPunct="1"/>
            <a:endParaRPr lang="sk-SK" altLang="sk-SK" sz="3200" b="1">
              <a:solidFill>
                <a:srgbClr val="3333CC"/>
              </a:solidFill>
            </a:endParaRPr>
          </a:p>
        </p:txBody>
      </p:sp>
      <p:sp>
        <p:nvSpPr>
          <p:cNvPr id="34820" name="Obdĺžnik 4"/>
          <p:cNvSpPr>
            <a:spLocks noChangeArrowheads="1"/>
          </p:cNvSpPr>
          <p:nvPr/>
        </p:nvSpPr>
        <p:spPr bwMode="auto">
          <a:xfrm>
            <a:off x="2714625" y="5286375"/>
            <a:ext cx="6051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sk-SK" altLang="sk-SK" b="1">
                <a:solidFill>
                  <a:srgbClr val="3333CC"/>
                </a:solidFill>
              </a:rPr>
              <a:t> </a:t>
            </a:r>
            <a:r>
              <a:rPr lang="sk-SK" altLang="sk-SK" sz="3200" b="1">
                <a:solidFill>
                  <a:srgbClr val="FFC000"/>
                </a:solidFill>
              </a:rPr>
              <a:t>www.sostsurany.edupage.org</a:t>
            </a:r>
            <a:endParaRPr lang="sk-SK" altLang="sk-SK" sz="3200">
              <a:solidFill>
                <a:srgbClr val="FFC000"/>
              </a:solidFill>
            </a:endParaRPr>
          </a:p>
        </p:txBody>
      </p:sp>
      <p:sp>
        <p:nvSpPr>
          <p:cNvPr id="34821" name="Obdĺžnik 5"/>
          <p:cNvSpPr>
            <a:spLocks noChangeArrowheads="1"/>
          </p:cNvSpPr>
          <p:nvPr/>
        </p:nvSpPr>
        <p:spPr bwMode="auto">
          <a:xfrm>
            <a:off x="214313" y="6072188"/>
            <a:ext cx="43640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sk-SK" altLang="sk-SK" sz="3200" b="1">
                <a:solidFill>
                  <a:srgbClr val="FFC000"/>
                </a:solidFill>
              </a:rPr>
              <a:t>Telefón: 035/6500 865</a:t>
            </a:r>
            <a:endParaRPr lang="sk-SK" altLang="sk-SK" sz="3200">
              <a:solidFill>
                <a:srgbClr val="FFC000"/>
              </a:solidFill>
            </a:endParaRPr>
          </a:p>
        </p:txBody>
      </p:sp>
      <p:sp>
        <p:nvSpPr>
          <p:cNvPr id="34822" name="BlokTextu 6"/>
          <p:cNvSpPr txBox="1">
            <a:spLocks noChangeArrowheads="1"/>
          </p:cNvSpPr>
          <p:nvPr/>
        </p:nvSpPr>
        <p:spPr bwMode="auto">
          <a:xfrm>
            <a:off x="5786438" y="4786313"/>
            <a:ext cx="32146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 b="1">
                <a:solidFill>
                  <a:srgbClr val="FFC000"/>
                </a:solidFill>
              </a:rPr>
              <a:t>DOD každý UTOROK</a:t>
            </a:r>
          </a:p>
        </p:txBody>
      </p: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ok 1" descr="P10100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/>
          </a:extLst>
        </p:spPr>
      </p:pic>
      <p:sp>
        <p:nvSpPr>
          <p:cNvPr id="5123" name="BlokTextu 2"/>
          <p:cNvSpPr txBox="1">
            <a:spLocks noChangeArrowheads="1"/>
          </p:cNvSpPr>
          <p:nvPr/>
        </p:nvSpPr>
        <p:spPr bwMode="auto">
          <a:xfrm>
            <a:off x="2643188" y="3500438"/>
            <a:ext cx="19288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 sz="2000" b="1">
                <a:solidFill>
                  <a:srgbClr val="FFC000"/>
                </a:solidFill>
              </a:rPr>
              <a:t>KANCELÁRIE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2928938" y="5857875"/>
            <a:ext cx="142875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ÁTRIUM</a:t>
            </a:r>
          </a:p>
        </p:txBody>
      </p:sp>
      <p:sp>
        <p:nvSpPr>
          <p:cNvPr id="5125" name="BlokTextu 4"/>
          <p:cNvSpPr txBox="1">
            <a:spLocks noChangeArrowheads="1"/>
          </p:cNvSpPr>
          <p:nvPr/>
        </p:nvSpPr>
        <p:spPr bwMode="auto">
          <a:xfrm>
            <a:off x="357188" y="1143000"/>
            <a:ext cx="1285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 b="1">
                <a:solidFill>
                  <a:srgbClr val="FFC000"/>
                </a:solidFill>
              </a:rPr>
              <a:t>ŠKOLA</a:t>
            </a:r>
          </a:p>
        </p:txBody>
      </p:sp>
      <p:sp>
        <p:nvSpPr>
          <p:cNvPr id="5126" name="BlokTextu 5"/>
          <p:cNvSpPr txBox="1">
            <a:spLocks noChangeArrowheads="1"/>
          </p:cNvSpPr>
          <p:nvPr/>
        </p:nvSpPr>
        <p:spPr bwMode="auto">
          <a:xfrm>
            <a:off x="5572125" y="1143000"/>
            <a:ext cx="1357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 b="1">
                <a:solidFill>
                  <a:srgbClr val="FFC000"/>
                </a:solidFill>
              </a:rPr>
              <a:t>DIELNE</a:t>
            </a:r>
          </a:p>
        </p:txBody>
      </p:sp>
      <p:pic>
        <p:nvPicPr>
          <p:cNvPr id="8199" name="Obrázok 7" descr="P10100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27200" y="176213"/>
            <a:ext cx="3714750" cy="27860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/>
          </a:extLst>
        </p:spPr>
      </p:pic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5F5FC"/>
            </a:gs>
            <a:gs pos="74001">
              <a:srgbClr val="A3A3E8"/>
            </a:gs>
            <a:gs pos="83000">
              <a:srgbClr val="A3A3E8"/>
            </a:gs>
            <a:gs pos="100000">
              <a:srgbClr val="C2C2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ok 4" descr="Kopie - P10100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0"/>
            <a:ext cx="5524500" cy="4143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Obrázok 5" descr="SOŠt lo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609600"/>
            <a:ext cx="235743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3357563" y="0"/>
            <a:ext cx="5786437" cy="609600"/>
          </a:xfrm>
        </p:spPr>
        <p:txBody>
          <a:bodyPr/>
          <a:lstStyle/>
          <a:p>
            <a:pPr eaLnBrk="1" hangingPunct="1"/>
            <a:r>
              <a:rPr lang="sk-SK" altLang="sk-SK" sz="4000" smtClean="0">
                <a:solidFill>
                  <a:srgbClr val="333399"/>
                </a:solidFill>
              </a:rPr>
              <a:t>   Pozývame Vás do školy.</a:t>
            </a:r>
            <a:endParaRPr lang="cs-CZ" altLang="sk-SK" sz="4000" smtClean="0">
              <a:solidFill>
                <a:srgbClr val="333399"/>
              </a:solidFill>
            </a:endParaRPr>
          </a:p>
        </p:txBody>
      </p:sp>
      <p:sp>
        <p:nvSpPr>
          <p:cNvPr id="6149" name="BlokTextu 6"/>
          <p:cNvSpPr txBox="1">
            <a:spLocks noChangeArrowheads="1"/>
          </p:cNvSpPr>
          <p:nvPr/>
        </p:nvSpPr>
        <p:spPr bwMode="auto">
          <a:xfrm>
            <a:off x="1428750" y="6396038"/>
            <a:ext cx="2571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>
                <a:solidFill>
                  <a:srgbClr val="FFC000"/>
                </a:solidFill>
              </a:rPr>
              <a:t>Vstup do školy</a:t>
            </a:r>
          </a:p>
        </p:txBody>
      </p:sp>
      <p:pic>
        <p:nvPicPr>
          <p:cNvPr id="9222" name="Obrázok 8" descr="Snímek 13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459" y="3416127"/>
            <a:ext cx="4476750" cy="3357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3" name="Obrázok 7" descr="Snímek 00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191000" y="3033713"/>
            <a:ext cx="4953000" cy="3714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5F5FC"/>
            </a:gs>
            <a:gs pos="74001">
              <a:srgbClr val="A3A3E8"/>
            </a:gs>
            <a:gs pos="83000">
              <a:srgbClr val="A3A3E8"/>
            </a:gs>
            <a:gs pos="100000">
              <a:srgbClr val="C2C2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ok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0" y="41275"/>
            <a:ext cx="4349750" cy="3262313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1267" name="Obrázok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4360863"/>
            <a:ext cx="3779837" cy="2511425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/>
          </a:extLst>
        </p:spPr>
      </p:pic>
      <p:pic>
        <p:nvPicPr>
          <p:cNvPr id="7172" name="Obrázok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92613"/>
            <a:ext cx="3286125" cy="24638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173" name="Obrázok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588" y="0"/>
            <a:ext cx="3932238" cy="26368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7174" name="Obrázok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95513" y="1674813"/>
            <a:ext cx="3986212" cy="3513137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7175" name="BlokTextu 1"/>
          <p:cNvSpPr txBox="1">
            <a:spLocks noChangeArrowheads="1"/>
          </p:cNvSpPr>
          <p:nvPr/>
        </p:nvSpPr>
        <p:spPr bwMode="auto">
          <a:xfrm>
            <a:off x="6240463" y="3219450"/>
            <a:ext cx="29162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altLang="sk-SK" sz="1800" b="1">
                <a:solidFill>
                  <a:srgbClr val="FF0000"/>
                </a:solidFill>
              </a:rPr>
              <a:t>Delegácia</a:t>
            </a:r>
            <a:r>
              <a:rPr lang="sk-SK" altLang="sk-SK" b="1">
                <a:solidFill>
                  <a:srgbClr val="FF0000"/>
                </a:solidFill>
              </a:rPr>
              <a:t> </a:t>
            </a:r>
            <a:r>
              <a:rPr lang="sk-SK" altLang="sk-SK" sz="1600" b="1">
                <a:solidFill>
                  <a:srgbClr val="FF0000"/>
                </a:solidFill>
              </a:rPr>
              <a:t>zo Švajčiarska</a:t>
            </a:r>
          </a:p>
          <a:p>
            <a:r>
              <a:rPr lang="sk-SK" altLang="sk-SK" sz="1600" b="1">
                <a:solidFill>
                  <a:srgbClr val="FF0000"/>
                </a:solidFill>
              </a:rPr>
              <a:t>„Švajčiarsko-Slovenský projekt – pilotná škola“</a:t>
            </a:r>
          </a:p>
        </p:txBody>
      </p:sp>
      <p:sp>
        <p:nvSpPr>
          <p:cNvPr id="7176" name="BlokTextu 2"/>
          <p:cNvSpPr txBox="1">
            <a:spLocks noChangeArrowheads="1"/>
          </p:cNvSpPr>
          <p:nvPr/>
        </p:nvSpPr>
        <p:spPr bwMode="auto">
          <a:xfrm>
            <a:off x="3708400" y="6081713"/>
            <a:ext cx="28082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altLang="sk-SK" sz="1800" b="1">
                <a:solidFill>
                  <a:srgbClr val="00B050"/>
                </a:solidFill>
              </a:rPr>
              <a:t>  Delegácia</a:t>
            </a:r>
          </a:p>
          <a:p>
            <a:r>
              <a:rPr lang="sk-SK" altLang="sk-SK" sz="1800" b="1">
                <a:solidFill>
                  <a:srgbClr val="00B050"/>
                </a:solidFill>
              </a:rPr>
              <a:t> z Bulharska</a:t>
            </a:r>
          </a:p>
        </p:txBody>
      </p:sp>
      <p:sp>
        <p:nvSpPr>
          <p:cNvPr id="7177" name="BlokTextu 3"/>
          <p:cNvSpPr txBox="1">
            <a:spLocks noChangeArrowheads="1"/>
          </p:cNvSpPr>
          <p:nvPr/>
        </p:nvSpPr>
        <p:spPr bwMode="auto">
          <a:xfrm>
            <a:off x="101600" y="3746500"/>
            <a:ext cx="21240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altLang="sk-SK" sz="1800" b="1"/>
              <a:t>Nemeckí podnikatelia</a:t>
            </a:r>
          </a:p>
        </p:txBody>
      </p:sp>
      <p:sp>
        <p:nvSpPr>
          <p:cNvPr id="7178" name="BlokTextu 4"/>
          <p:cNvSpPr txBox="1">
            <a:spLocks noChangeArrowheads="1"/>
          </p:cNvSpPr>
          <p:nvPr/>
        </p:nvSpPr>
        <p:spPr bwMode="auto">
          <a:xfrm>
            <a:off x="3995738" y="134938"/>
            <a:ext cx="14430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altLang="sk-SK" sz="1800" b="1" u="sng">
                <a:solidFill>
                  <a:srgbClr val="000099"/>
                </a:solidFill>
              </a:rPr>
              <a:t>Zahraničné    </a:t>
            </a:r>
          </a:p>
          <a:p>
            <a:r>
              <a:rPr lang="sk-SK" altLang="sk-SK" sz="1800" b="1" u="sng">
                <a:solidFill>
                  <a:srgbClr val="000099"/>
                </a:solidFill>
              </a:rPr>
              <a:t>  návštevy:</a:t>
            </a:r>
            <a:r>
              <a:rPr lang="sk-SK" altLang="sk-SK" sz="1800" b="1">
                <a:solidFill>
                  <a:srgbClr val="000099"/>
                </a:solidFill>
              </a:rPr>
              <a:t>  </a:t>
            </a:r>
          </a:p>
        </p:txBody>
      </p:sp>
      <p:pic>
        <p:nvPicPr>
          <p:cNvPr id="7179" name="Obrázok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69313" y="41275"/>
            <a:ext cx="687387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Obrázok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8" y="4397375"/>
            <a:ext cx="784225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Obrázok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843213" y="283845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Obrázok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15313" y="4360863"/>
            <a:ext cx="92233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0FFFB"/>
            </a:gs>
            <a:gs pos="74001">
              <a:srgbClr val="75FFDD"/>
            </a:gs>
            <a:gs pos="83000">
              <a:srgbClr val="75FFDD"/>
            </a:gs>
            <a:gs pos="100000">
              <a:srgbClr val="A3FF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642938" y="1071563"/>
            <a:ext cx="7772400" cy="681037"/>
          </a:xfrm>
        </p:spPr>
        <p:txBody>
          <a:bodyPr/>
          <a:lstStyle/>
          <a:p>
            <a:pPr>
              <a:defRPr/>
            </a:pPr>
            <a:r>
              <a:rPr lang="sk-SK" sz="4800" b="1" u="sng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Mechanik elektrotechnik:</a:t>
            </a:r>
            <a:r>
              <a:rPr lang="sk-SK" sz="2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sk-SK" sz="2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sk-SK" sz="2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sk-SK" sz="32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Maturita + Výučný list – </a:t>
            </a:r>
            <a:r>
              <a:rPr lang="sk-SK" sz="3200" i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4 ročný odbor.</a:t>
            </a:r>
            <a:r>
              <a:rPr lang="sk-SK" sz="2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sk-SK" sz="28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sk-SK" sz="28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  „Automatizačná a riadiaca technika</a:t>
            </a:r>
            <a:r>
              <a:rPr lang="sk-SK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Arial" charset="0"/>
              </a:rPr>
              <a:t>“</a:t>
            </a:r>
            <a:br>
              <a:rPr lang="sk-SK" b="1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Arial" charset="0"/>
              </a:rPr>
            </a:br>
            <a:endParaRPr lang="sk-SK" dirty="0" smtClean="0"/>
          </a:p>
        </p:txBody>
      </p:sp>
      <p:pic>
        <p:nvPicPr>
          <p:cNvPr id="13315" name="Obrázok 5" descr="PICT06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7504" y="3263899"/>
            <a:ext cx="4714876" cy="3536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6" name="Obrázok 6" descr="P101013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572001" y="3280443"/>
            <a:ext cx="4464496" cy="3500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197" name="BlokTextu 7"/>
          <p:cNvSpPr txBox="1">
            <a:spLocks noChangeArrowheads="1"/>
          </p:cNvSpPr>
          <p:nvPr/>
        </p:nvSpPr>
        <p:spPr bwMode="auto">
          <a:xfrm>
            <a:off x="357188" y="2000250"/>
            <a:ext cx="8429625" cy="1200150"/>
          </a:xfrm>
          <a:prstGeom prst="rect">
            <a:avLst/>
          </a:prstGeom>
          <a:solidFill>
            <a:srgbClr val="AEDBE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sk-SK" altLang="sk-SK" b="1"/>
              <a:t>Výroba plošných spojov, montáž, servis elektrotechniky a výpočtovej techniky, programovanie logických automatov, inteligentných zbernicových systémov.</a:t>
            </a:r>
          </a:p>
        </p:txBody>
      </p: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5F5FC"/>
            </a:gs>
            <a:gs pos="74001">
              <a:srgbClr val="A3A3E8"/>
            </a:gs>
            <a:gs pos="83000">
              <a:srgbClr val="A3A3E8"/>
            </a:gs>
            <a:gs pos="100000">
              <a:srgbClr val="C2C2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ok 3" descr="P10808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656013" y="3119438"/>
            <a:ext cx="5297487" cy="37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75" y="285750"/>
            <a:ext cx="7772400" cy="1676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sk-SK" sz="2400" b="1" u="sng" dirty="0" smtClean="0">
                <a:solidFill>
                  <a:schemeClr val="accent2">
                    <a:lumMod val="75000"/>
                  </a:schemeClr>
                </a:solidFill>
                <a:ea typeface="Calibri" pitchFamily="34" charset="0"/>
                <a:cs typeface="Arial" charset="0"/>
              </a:rPr>
              <a:t> </a:t>
            </a:r>
            <a:r>
              <a:rPr lang="sk-SK" sz="4800" b="1" u="sng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Mechatronik</a:t>
            </a:r>
            <a:r>
              <a:rPr lang="sk-SK" sz="4800" b="1" u="sng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r>
              <a:rPr lang="sk-SK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sk-SK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sk-SK" sz="24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sk-SK" sz="32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Maturita + Výučný list </a:t>
            </a:r>
            <a:r>
              <a:rPr lang="sk-SK" sz="32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– </a:t>
            </a:r>
            <a:r>
              <a:rPr lang="sk-SK" sz="3200" i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4</a:t>
            </a:r>
            <a:r>
              <a:rPr lang="sk-SK" sz="3200" b="1" i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sk-SK" sz="3200" i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ročný odbor</a:t>
            </a:r>
            <a:r>
              <a:rPr lang="sk-SK" sz="32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lang="sk-SK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sk-SK" sz="24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sk-SK" sz="24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„Programovanie strojárskych a elektrotechnických systémov</a:t>
            </a:r>
            <a:r>
              <a:rPr lang="sk-SK" sz="2400" b="1" dirty="0" smtClean="0">
                <a:solidFill>
                  <a:srgbClr val="C00000"/>
                </a:solidFill>
                <a:ea typeface="Calibri" pitchFamily="34" charset="0"/>
                <a:cs typeface="Arial" charset="0"/>
              </a:rPr>
              <a:t>“</a:t>
            </a:r>
            <a:endParaRPr lang="sk-SK" sz="2400" dirty="0"/>
          </a:p>
        </p:txBody>
      </p:sp>
      <p:pic>
        <p:nvPicPr>
          <p:cNvPr id="14340" name="Obrázok 2" descr="PC1603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388" y="3357563"/>
            <a:ext cx="4040187" cy="3222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221" name="BlokTextu 5"/>
          <p:cNvSpPr txBox="1">
            <a:spLocks noChangeArrowheads="1"/>
          </p:cNvSpPr>
          <p:nvPr/>
        </p:nvSpPr>
        <p:spPr bwMode="auto">
          <a:xfrm>
            <a:off x="357188" y="2071688"/>
            <a:ext cx="8572500" cy="1108075"/>
          </a:xfrm>
          <a:prstGeom prst="rect">
            <a:avLst/>
          </a:prstGeom>
          <a:solidFill>
            <a:srgbClr val="E0F0F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sk-SK" altLang="sk-SK" sz="2200" b="1"/>
              <a:t>Slaboprúd, silnoprúd, strojárstvo CNC, programovanie mikročipov, pneumatika, elektropneumatika, automatizácia, výpočtová technika.</a:t>
            </a:r>
          </a:p>
        </p:txBody>
      </p:sp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5F5FC"/>
            </a:gs>
            <a:gs pos="74001">
              <a:srgbClr val="A3A3E8"/>
            </a:gs>
            <a:gs pos="83000">
              <a:srgbClr val="A3A3E8"/>
            </a:gs>
            <a:gs pos="100000">
              <a:srgbClr val="C2C2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BlokTextu 6"/>
          <p:cNvSpPr txBox="1">
            <a:spLocks noChangeArrowheads="1"/>
          </p:cNvSpPr>
          <p:nvPr/>
        </p:nvSpPr>
        <p:spPr bwMode="auto">
          <a:xfrm>
            <a:off x="5765800" y="887413"/>
            <a:ext cx="3286125" cy="120015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sk-SK" altLang="sk-SK" sz="2400" b="1" dirty="0" smtClean="0">
                <a:latin typeface="Arial" panose="020B0604020202020204" pitchFamily="34" charset="0"/>
              </a:rPr>
              <a:t>  </a:t>
            </a:r>
            <a:r>
              <a:rPr lang="sk-SK" altLang="sk-SK" sz="24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- Pneumatika  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sk-SK" altLang="sk-SK" sz="24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  - hydraulika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sk-SK" altLang="sk-SK" sz="24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  - </a:t>
            </a:r>
            <a:r>
              <a:rPr lang="sk-SK" altLang="sk-SK" sz="2400" b="1" dirty="0" err="1" smtClean="0">
                <a:solidFill>
                  <a:srgbClr val="000099"/>
                </a:solidFill>
                <a:latin typeface="Arial" panose="020B0604020202020204" pitchFamily="34" charset="0"/>
              </a:rPr>
              <a:t>elektropneumatika</a:t>
            </a:r>
            <a:endParaRPr lang="sk-SK" altLang="sk-SK" sz="2400" b="1" dirty="0" smtClean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024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mtClean="0"/>
              <a:t/>
            </a:r>
            <a:br>
              <a:rPr lang="sk-SK" altLang="sk-SK" smtClean="0"/>
            </a:br>
            <a:endParaRPr lang="sk-SK" altLang="sk-SK" smtClean="0"/>
          </a:p>
        </p:txBody>
      </p:sp>
      <p:sp>
        <p:nvSpPr>
          <p:cNvPr id="10244" name="Zástupný symbol obsahu 2"/>
          <p:cNvSpPr>
            <a:spLocks noGrp="1"/>
          </p:cNvSpPr>
          <p:nvPr>
            <p:ph idx="1"/>
          </p:nvPr>
        </p:nvSpPr>
        <p:spPr>
          <a:xfrm>
            <a:off x="642938" y="1928813"/>
            <a:ext cx="7772400" cy="4114800"/>
          </a:xfrm>
        </p:spPr>
        <p:txBody>
          <a:bodyPr/>
          <a:lstStyle/>
          <a:p>
            <a:endParaRPr lang="sk-SK" altLang="sk-SK" smtClean="0"/>
          </a:p>
          <a:p>
            <a:endParaRPr lang="sk-SK" altLang="sk-SK" smtClean="0"/>
          </a:p>
        </p:txBody>
      </p:sp>
      <p:pic>
        <p:nvPicPr>
          <p:cNvPr id="2" name="Obrázok 3" descr="Snímek 10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82030" y="104081"/>
            <a:ext cx="5619750" cy="4214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5" name="Obrázok 4" descr="Snímek 10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057651" y="2932980"/>
            <a:ext cx="5000625" cy="3751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6" name="Obrázok 5" descr="Snímek 105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60338" y="3429000"/>
            <a:ext cx="4381500" cy="3286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advTm="5000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solidFill>
          <a:schemeClr val="accent3">
            <a:lumMod val="50000"/>
          </a:schemeClr>
        </a:solidFill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Designs\Směsi.pot</Template>
  <TotalTime>2334</TotalTime>
  <Words>441</Words>
  <Application>Microsoft Office PowerPoint</Application>
  <PresentationFormat>Prezentácia na obrazovke (4:3)</PresentationFormat>
  <Paragraphs>128</Paragraphs>
  <Slides>33</Slides>
  <Notes>9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33</vt:i4>
      </vt:variant>
    </vt:vector>
  </HeadingPairs>
  <TitlesOfParts>
    <vt:vector size="34" baseType="lpstr">
      <vt:lpstr>Default Design</vt:lpstr>
      <vt:lpstr>Snímka 1</vt:lpstr>
      <vt:lpstr>Snímka 2</vt:lpstr>
      <vt:lpstr>Snímka 3</vt:lpstr>
      <vt:lpstr>Snímka 4</vt:lpstr>
      <vt:lpstr>   Pozývame Vás do školy.</vt:lpstr>
      <vt:lpstr>Snímka 6</vt:lpstr>
      <vt:lpstr>Mechanik elektrotechnik:  Maturita + Výučný list – 4 ročný odbor.     „Automatizačná a riadiaca technika“ </vt:lpstr>
      <vt:lpstr> Mechatronik:  Maturita + Výučný list – 4 ročný odbor.   „Programovanie strojárskych a elektrotechnických systémov“</vt:lpstr>
      <vt:lpstr> </vt:lpstr>
      <vt:lpstr>   Mechanik nastavovač:  Maturita + Výučný list – 4 ročný odbor.           „Programovanie počítačom riadených strojov“     </vt:lpstr>
      <vt:lpstr> Obrábač kovov:  Výučný list – 3 ročný odbor.     „Obsluha a nastavovanie         obrábacích strojov“</vt:lpstr>
      <vt:lpstr>Nadstavbové štúdium:   „CNC technológie – obrábanie materiálov“  </vt:lpstr>
      <vt:lpstr>Snímka 13</vt:lpstr>
      <vt:lpstr>Učebne výpočtovej techniky</vt:lpstr>
      <vt:lpstr>Vyučujeme  programovanie  mikroprocesorov.                                                                                    /Nemecko/.</vt:lpstr>
      <vt:lpstr>Snímka 16</vt:lpstr>
      <vt:lpstr>Učebňa merania - elektrotechnika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Odborný výcvik elektrotechnikov </vt:lpstr>
      <vt:lpstr>Odborný výcvik - silnoprúd</vt:lpstr>
      <vt:lpstr>Snímka 27</vt:lpstr>
      <vt:lpstr>Snímka 28</vt:lpstr>
      <vt:lpstr>Snímka 29</vt:lpstr>
      <vt:lpstr>Minister hospodárstva SR odovzdáva škole ocenenie za prípravu žiakov pre firmu OSRAM  </vt:lpstr>
      <vt:lpstr>Snímka 31</vt:lpstr>
      <vt:lpstr>Snímka 32</vt:lpstr>
      <vt:lpstr>Snímka 33</vt:lpstr>
    </vt:vector>
  </TitlesOfParts>
  <Company>sou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RIADITELŇA</dc:creator>
  <cp:lastModifiedBy>Start</cp:lastModifiedBy>
  <cp:revision>289</cp:revision>
  <dcterms:created xsi:type="dcterms:W3CDTF">2008-10-27T12:59:24Z</dcterms:created>
  <dcterms:modified xsi:type="dcterms:W3CDTF">2017-10-16T18:43:42Z</dcterms:modified>
</cp:coreProperties>
</file>